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72" r:id="rId1"/>
  </p:sldMasterIdLst>
  <p:notesMasterIdLst>
    <p:notesMasterId r:id="rId132"/>
  </p:notesMasterIdLst>
  <p:sldIdLst>
    <p:sldId id="326" r:id="rId2"/>
    <p:sldId id="327" r:id="rId3"/>
    <p:sldId id="328" r:id="rId4"/>
    <p:sldId id="329" r:id="rId5"/>
    <p:sldId id="330" r:id="rId6"/>
    <p:sldId id="331" r:id="rId7"/>
    <p:sldId id="332" r:id="rId8"/>
    <p:sldId id="333" r:id="rId9"/>
    <p:sldId id="334" r:id="rId10"/>
    <p:sldId id="335" r:id="rId11"/>
    <p:sldId id="336" r:id="rId12"/>
    <p:sldId id="337" r:id="rId13"/>
    <p:sldId id="338" r:id="rId14"/>
    <p:sldId id="340" r:id="rId15"/>
    <p:sldId id="341" r:id="rId16"/>
    <p:sldId id="339" r:id="rId17"/>
    <p:sldId id="342" r:id="rId18"/>
    <p:sldId id="343" r:id="rId19"/>
    <p:sldId id="344" r:id="rId20"/>
    <p:sldId id="345" r:id="rId21"/>
    <p:sldId id="346" r:id="rId22"/>
    <p:sldId id="347" r:id="rId23"/>
    <p:sldId id="348" r:id="rId24"/>
    <p:sldId id="349" r:id="rId25"/>
    <p:sldId id="350" r:id="rId26"/>
    <p:sldId id="351" r:id="rId27"/>
    <p:sldId id="352" r:id="rId28"/>
    <p:sldId id="353" r:id="rId29"/>
    <p:sldId id="354" r:id="rId30"/>
    <p:sldId id="355" r:id="rId31"/>
    <p:sldId id="356" r:id="rId32"/>
    <p:sldId id="357" r:id="rId33"/>
    <p:sldId id="358" r:id="rId34"/>
    <p:sldId id="359" r:id="rId35"/>
    <p:sldId id="360" r:id="rId36"/>
    <p:sldId id="361" r:id="rId37"/>
    <p:sldId id="362" r:id="rId38"/>
    <p:sldId id="363" r:id="rId39"/>
    <p:sldId id="364" r:id="rId40"/>
    <p:sldId id="365" r:id="rId41"/>
    <p:sldId id="366" r:id="rId42"/>
    <p:sldId id="367" r:id="rId43"/>
    <p:sldId id="368" r:id="rId44"/>
    <p:sldId id="369" r:id="rId45"/>
    <p:sldId id="370" r:id="rId46"/>
    <p:sldId id="371" r:id="rId47"/>
    <p:sldId id="372" r:id="rId48"/>
    <p:sldId id="373" r:id="rId49"/>
    <p:sldId id="374" r:id="rId50"/>
    <p:sldId id="375" r:id="rId51"/>
    <p:sldId id="376" r:id="rId52"/>
    <p:sldId id="377" r:id="rId53"/>
    <p:sldId id="378" r:id="rId54"/>
    <p:sldId id="379" r:id="rId55"/>
    <p:sldId id="380" r:id="rId56"/>
    <p:sldId id="381" r:id="rId57"/>
    <p:sldId id="382" r:id="rId58"/>
    <p:sldId id="383" r:id="rId59"/>
    <p:sldId id="384" r:id="rId60"/>
    <p:sldId id="385" r:id="rId61"/>
    <p:sldId id="386" r:id="rId62"/>
    <p:sldId id="387" r:id="rId63"/>
    <p:sldId id="427" r:id="rId64"/>
    <p:sldId id="426" r:id="rId65"/>
    <p:sldId id="388" r:id="rId66"/>
    <p:sldId id="389" r:id="rId67"/>
    <p:sldId id="390" r:id="rId68"/>
    <p:sldId id="391" r:id="rId69"/>
    <p:sldId id="392" r:id="rId70"/>
    <p:sldId id="393" r:id="rId71"/>
    <p:sldId id="394" r:id="rId72"/>
    <p:sldId id="395" r:id="rId73"/>
    <p:sldId id="396" r:id="rId74"/>
    <p:sldId id="397" r:id="rId75"/>
    <p:sldId id="398" r:id="rId76"/>
    <p:sldId id="399" r:id="rId77"/>
    <p:sldId id="400" r:id="rId78"/>
    <p:sldId id="401" r:id="rId79"/>
    <p:sldId id="402" r:id="rId80"/>
    <p:sldId id="403" r:id="rId81"/>
    <p:sldId id="404" r:id="rId82"/>
    <p:sldId id="405" r:id="rId83"/>
    <p:sldId id="408" r:id="rId84"/>
    <p:sldId id="406" r:id="rId85"/>
    <p:sldId id="407" r:id="rId86"/>
    <p:sldId id="409" r:id="rId87"/>
    <p:sldId id="410" r:id="rId88"/>
    <p:sldId id="411" r:id="rId89"/>
    <p:sldId id="412" r:id="rId90"/>
    <p:sldId id="413" r:id="rId91"/>
    <p:sldId id="414" r:id="rId92"/>
    <p:sldId id="415" r:id="rId93"/>
    <p:sldId id="416" r:id="rId94"/>
    <p:sldId id="417" r:id="rId95"/>
    <p:sldId id="418" r:id="rId96"/>
    <p:sldId id="419" r:id="rId97"/>
    <p:sldId id="420" r:id="rId98"/>
    <p:sldId id="422" r:id="rId99"/>
    <p:sldId id="421" r:id="rId100"/>
    <p:sldId id="423" r:id="rId101"/>
    <p:sldId id="424" r:id="rId102"/>
    <p:sldId id="425" r:id="rId103"/>
    <p:sldId id="428" r:id="rId104"/>
    <p:sldId id="429" r:id="rId105"/>
    <p:sldId id="430" r:id="rId106"/>
    <p:sldId id="431" r:id="rId107"/>
    <p:sldId id="432" r:id="rId108"/>
    <p:sldId id="433" r:id="rId109"/>
    <p:sldId id="434" r:id="rId110"/>
    <p:sldId id="435" r:id="rId111"/>
    <p:sldId id="436" r:id="rId112"/>
    <p:sldId id="437" r:id="rId113"/>
    <p:sldId id="438" r:id="rId114"/>
    <p:sldId id="439" r:id="rId115"/>
    <p:sldId id="440" r:id="rId116"/>
    <p:sldId id="441" r:id="rId117"/>
    <p:sldId id="442" r:id="rId118"/>
    <p:sldId id="443" r:id="rId119"/>
    <p:sldId id="444" r:id="rId120"/>
    <p:sldId id="445" r:id="rId121"/>
    <p:sldId id="446" r:id="rId122"/>
    <p:sldId id="447" r:id="rId123"/>
    <p:sldId id="448" r:id="rId124"/>
    <p:sldId id="449" r:id="rId125"/>
    <p:sldId id="450" r:id="rId126"/>
    <p:sldId id="451" r:id="rId127"/>
    <p:sldId id="452" r:id="rId128"/>
    <p:sldId id="453" r:id="rId129"/>
    <p:sldId id="454" r:id="rId130"/>
    <p:sldId id="455" r:id="rId1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20" autoAdjust="0"/>
  </p:normalViewPr>
  <p:slideViewPr>
    <p:cSldViewPr snapToGrid="0">
      <p:cViewPr varScale="1">
        <p:scale>
          <a:sx n="105" d="100"/>
          <a:sy n="105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01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AE107-2813-4B24-BB95-1CA4371AD2D4}" type="datetimeFigureOut">
              <a:rPr lang="pt-BR" smtClean="0"/>
              <a:t>03/08/2023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7DB271-E007-43E7-A682-7A50D8531A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4231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65AA2-4D09-454A-99D9-0E87C149710B}" type="datetime1">
              <a:rPr lang="pt-BR" smtClean="0"/>
              <a:t>03/08/2023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900948DA-0000-4D30-AAD1-61C43CCFD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0148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A4845-A640-486C-A2F6-26F77D5A34BE}" type="datetime1">
              <a:rPr lang="pt-BR" smtClean="0"/>
              <a:t>03/08/2023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00948DA-0000-4D30-AAD1-61C43CCFD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530465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A4845-A640-486C-A2F6-26F77D5A34BE}" type="datetime1">
              <a:rPr lang="pt-BR" smtClean="0"/>
              <a:t>03/08/2023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00948DA-0000-4D30-AAD1-61C43CCFDFB7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0495160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A4845-A640-486C-A2F6-26F77D5A34BE}" type="datetime1">
              <a:rPr lang="pt-BR" smtClean="0"/>
              <a:t>03/08/2023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00948DA-0000-4D30-AAD1-61C43CCFD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6383569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A4845-A640-486C-A2F6-26F77D5A34BE}" type="datetime1">
              <a:rPr lang="pt-BR" smtClean="0"/>
              <a:t>03/08/2023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00948DA-0000-4D30-AAD1-61C43CCFDFB7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77454985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A4845-A640-486C-A2F6-26F77D5A34BE}" type="datetime1">
              <a:rPr lang="pt-BR" smtClean="0"/>
              <a:t>03/08/2023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00948DA-0000-4D30-AAD1-61C43CCFD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764266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D6E8-6AC2-4ACC-85DE-6C19C04D3E31}" type="datetime1">
              <a:rPr lang="pt-BR" smtClean="0"/>
              <a:t>03/08/2023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7506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5FAEE-04AA-4939-8FF6-D203DFA6EF48}" type="datetime1">
              <a:rPr lang="pt-BR" smtClean="0"/>
              <a:t>03/08/2023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1472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43F7C-6C37-4600-B2C0-C00949B9023A}" type="datetime1">
              <a:rPr lang="pt-BR" smtClean="0"/>
              <a:t>03/08/2023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1661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00578-3BCF-4716-860F-F031C87FAB81}" type="datetime1">
              <a:rPr lang="pt-BR" smtClean="0"/>
              <a:t>03/08/2023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00948DA-0000-4D30-AAD1-61C43CCFD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9562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24701-00E7-463F-8BC0-D40B55CA37A6}" type="datetime1">
              <a:rPr lang="pt-BR" smtClean="0"/>
              <a:t>03/08/2023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00948DA-0000-4D30-AAD1-61C43CCFD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6514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BBCDB-4634-4BAB-84ED-F2C4CB65B0A2}" type="datetime1">
              <a:rPr lang="pt-BR" smtClean="0"/>
              <a:t>03/08/2023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00948DA-0000-4D30-AAD1-61C43CCFD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5102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A8B6F-B5F6-4272-96E7-A7AB6D81B1FB}" type="datetime1">
              <a:rPr lang="pt-BR" smtClean="0"/>
              <a:t>03/08/2023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3709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6CFA0-81ED-4255-9D8B-56A26DDEF55B}" type="datetime1">
              <a:rPr lang="pt-BR" smtClean="0"/>
              <a:t>03/08/2023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8435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766BE-183D-4416-BC84-57834865887D}" type="datetime1">
              <a:rPr lang="pt-BR" smtClean="0"/>
              <a:t>03/08/2023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2909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E15F7-270F-46ED-8F37-F6B34773D015}" type="datetime1">
              <a:rPr lang="pt-BR" smtClean="0"/>
              <a:t>03/08/2023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00948DA-0000-4D30-AAD1-61C43CCFD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7086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A4845-A640-486C-A2F6-26F77D5A34BE}" type="datetime1">
              <a:rPr lang="pt-BR" smtClean="0"/>
              <a:t>03/08/2023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900948DA-0000-4D30-AAD1-61C43CCFDF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8554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9DC170C-8B8C-41E0-A5F2-80280174C826}"/>
              </a:ext>
            </a:extLst>
          </p:cNvPr>
          <p:cNvSpPr txBox="1"/>
          <p:nvPr/>
        </p:nvSpPr>
        <p:spPr>
          <a:xfrm>
            <a:off x="1811547" y="1768415"/>
            <a:ext cx="79966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/>
              <a:t>Layout e conceitos de layout e Linear</a:t>
            </a:r>
          </a:p>
          <a:p>
            <a:pPr algn="ctr"/>
            <a:endParaRPr lang="pt-BR" sz="4800" dirty="0"/>
          </a:p>
        </p:txBody>
      </p:sp>
    </p:spTree>
    <p:extLst>
      <p:ext uri="{BB962C8B-B14F-4D97-AF65-F5344CB8AC3E}">
        <p14:creationId xmlns:p14="http://schemas.microsoft.com/office/powerpoint/2010/main" val="1870830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10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8B45640-D28E-4A8A-B6CB-A15B83DF0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514" y="0"/>
            <a:ext cx="61038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6110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100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4187347-0B94-48BC-9F3A-0115883F05A8}"/>
              </a:ext>
            </a:extLst>
          </p:cNvPr>
          <p:cNvSpPr txBox="1"/>
          <p:nvPr/>
        </p:nvSpPr>
        <p:spPr>
          <a:xfrm>
            <a:off x="2028826" y="363318"/>
            <a:ext cx="26479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O </a:t>
            </a:r>
            <a:r>
              <a:rPr lang="pt-BR" sz="2000" dirty="0" err="1"/>
              <a:t>android</a:t>
            </a:r>
            <a:r>
              <a:rPr lang="pt-BR" sz="2000" dirty="0"/>
              <a:t> não reclama na linha de código o problema é quando executamos o emulador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8302786-AF41-407D-937A-ED932067D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584" y="200406"/>
            <a:ext cx="3611589" cy="643109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6B865F3-7A51-468D-9706-F0AE820EF025}"/>
              </a:ext>
            </a:extLst>
          </p:cNvPr>
          <p:cNvSpPr txBox="1"/>
          <p:nvPr/>
        </p:nvSpPr>
        <p:spPr>
          <a:xfrm>
            <a:off x="1547005" y="3971746"/>
            <a:ext cx="3611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Devemos sempre atentarmos para esses detalhes</a:t>
            </a:r>
          </a:p>
        </p:txBody>
      </p:sp>
    </p:spTree>
    <p:extLst>
      <p:ext uri="{BB962C8B-B14F-4D97-AF65-F5344CB8AC3E}">
        <p14:creationId xmlns:p14="http://schemas.microsoft.com/office/powerpoint/2010/main" val="198468509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101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5A4CA24-2123-469A-9E3E-0D64E7413661}"/>
              </a:ext>
            </a:extLst>
          </p:cNvPr>
          <p:cNvSpPr txBox="1"/>
          <p:nvPr/>
        </p:nvSpPr>
        <p:spPr>
          <a:xfrm>
            <a:off x="1856232" y="411480"/>
            <a:ext cx="7232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Podemos identificar o erro no terminal </a:t>
            </a:r>
            <a:r>
              <a:rPr lang="pt-BR" sz="2400" dirty="0" err="1"/>
              <a:t>logcat</a:t>
            </a:r>
            <a:r>
              <a:rPr lang="pt-BR" sz="2400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00D4D83-FB93-49FA-968B-A5E12D983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76" y="1294094"/>
            <a:ext cx="11247120" cy="3031018"/>
          </a:xfrm>
          <a:prstGeom prst="rect">
            <a:avLst/>
          </a:prstGeom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1D0AF3DA-40E4-497D-B7DA-09B8A26295F8}"/>
              </a:ext>
            </a:extLst>
          </p:cNvPr>
          <p:cNvCxnSpPr/>
          <p:nvPr/>
        </p:nvCxnSpPr>
        <p:spPr>
          <a:xfrm>
            <a:off x="4023360" y="4160520"/>
            <a:ext cx="713232" cy="11612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77C96C47-BEA4-4D9C-B31F-A8E28ED5BBA2}"/>
              </a:ext>
            </a:extLst>
          </p:cNvPr>
          <p:cNvSpPr txBox="1"/>
          <p:nvPr/>
        </p:nvSpPr>
        <p:spPr>
          <a:xfrm>
            <a:off x="4462272" y="5477256"/>
            <a:ext cx="1746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Terminal </a:t>
            </a:r>
            <a:r>
              <a:rPr lang="pt-BR" dirty="0" err="1"/>
              <a:t>Logcat</a:t>
            </a:r>
            <a:endParaRPr lang="pt-BR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FBECC391-0FFC-44B7-BF89-7391B657F880}"/>
              </a:ext>
            </a:extLst>
          </p:cNvPr>
          <p:cNvCxnSpPr>
            <a:cxnSpLocks/>
          </p:cNvCxnSpPr>
          <p:nvPr/>
        </p:nvCxnSpPr>
        <p:spPr>
          <a:xfrm flipH="1">
            <a:off x="8769096" y="3159252"/>
            <a:ext cx="1213104" cy="19431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9FC2396-360D-4F67-AFA3-DC7D258122E7}"/>
              </a:ext>
            </a:extLst>
          </p:cNvPr>
          <p:cNvSpPr txBox="1"/>
          <p:nvPr/>
        </p:nvSpPr>
        <p:spPr>
          <a:xfrm>
            <a:off x="7909560" y="5248657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Erro de no código do arquivo MainActivity.java:12</a:t>
            </a:r>
          </a:p>
        </p:txBody>
      </p:sp>
    </p:spTree>
    <p:extLst>
      <p:ext uri="{BB962C8B-B14F-4D97-AF65-F5344CB8AC3E}">
        <p14:creationId xmlns:p14="http://schemas.microsoft.com/office/powerpoint/2010/main" val="80174027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102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522DCD4-3A65-4519-94C2-7C6376627E07}"/>
              </a:ext>
            </a:extLst>
          </p:cNvPr>
          <p:cNvSpPr txBox="1"/>
          <p:nvPr/>
        </p:nvSpPr>
        <p:spPr>
          <a:xfrm>
            <a:off x="1911096" y="457835"/>
            <a:ext cx="28163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Quando arrumarmos o erro o emulador voltar a funcionar normalmente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6DE3460-A84E-4605-9FCB-8BAE00608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534" y="0"/>
            <a:ext cx="37176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54145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3FDCCEE-B971-4457-A27E-0C386E6AC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103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016506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3FDCCEE-B971-4457-A27E-0C386E6AC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104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91683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3FDCCEE-B971-4457-A27E-0C386E6AC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105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52828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3FDCCEE-B971-4457-A27E-0C386E6AC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106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067064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3FDCCEE-B971-4457-A27E-0C386E6AC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107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58450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3FDCCEE-B971-4457-A27E-0C386E6AC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108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369993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3FDCCEE-B971-4457-A27E-0C386E6AC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109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8782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11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6DB7439-8733-4508-89C6-16065B536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4490"/>
            <a:ext cx="8097380" cy="92405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965AC63-69F3-4658-9ED9-6B0E0C92433E}"/>
              </a:ext>
            </a:extLst>
          </p:cNvPr>
          <p:cNvSpPr txBox="1"/>
          <p:nvPr/>
        </p:nvSpPr>
        <p:spPr>
          <a:xfrm>
            <a:off x="483079" y="1975449"/>
            <a:ext cx="1114532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Usar as medidas recomendadas para a largura e altura dos elementos.</a:t>
            </a:r>
          </a:p>
          <a:p>
            <a:r>
              <a:rPr lang="pt-BR" sz="3200" dirty="0"/>
              <a:t>Tamanho de fonte devem usar a medida “</a:t>
            </a:r>
            <a:r>
              <a:rPr lang="pt-BR" sz="3200" dirty="0" err="1"/>
              <a:t>sp</a:t>
            </a:r>
            <a:r>
              <a:rPr lang="pt-BR" sz="3200" dirty="0"/>
              <a:t>”(</a:t>
            </a:r>
            <a:r>
              <a:rPr lang="pt-BR" sz="3200" dirty="0" err="1"/>
              <a:t>Scale</a:t>
            </a:r>
            <a:r>
              <a:rPr lang="pt-BR" sz="3200" dirty="0"/>
              <a:t> </a:t>
            </a:r>
            <a:r>
              <a:rPr lang="pt-BR" sz="3200" dirty="0" err="1"/>
              <a:t>independent</a:t>
            </a:r>
            <a:r>
              <a:rPr lang="pt-BR" sz="3200" dirty="0"/>
              <a:t> pixel – escala independente de pixels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D095924-F011-45E1-8728-646DC71DB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30" y="4050491"/>
            <a:ext cx="10297013" cy="112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8576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3FDCCEE-B971-4457-A27E-0C386E6AC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180374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3FDCCEE-B971-4457-A27E-0C386E6AC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924038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3FDCCEE-B971-4457-A27E-0C386E6AC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804959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3FDCCEE-B971-4457-A27E-0C386E6AC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110262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3FDCCEE-B971-4457-A27E-0C386E6AC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553168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3FDCCEE-B971-4457-A27E-0C386E6AC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873731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3FDCCEE-B971-4457-A27E-0C386E6AC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822708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3FDCCEE-B971-4457-A27E-0C386E6AC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754777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3FDCCEE-B971-4457-A27E-0C386E6AC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045555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3FDCCEE-B971-4457-A27E-0C386E6AC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4214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12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1A507E4-69C0-4DA3-9C40-3A2563CF7B84}"/>
              </a:ext>
            </a:extLst>
          </p:cNvPr>
          <p:cNvSpPr txBox="1"/>
          <p:nvPr/>
        </p:nvSpPr>
        <p:spPr>
          <a:xfrm>
            <a:off x="1017917" y="942100"/>
            <a:ext cx="103358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Tamanho de elementos, </a:t>
            </a:r>
            <a:r>
              <a:rPr lang="pt-BR" sz="3200" dirty="0" err="1"/>
              <a:t>margins</a:t>
            </a:r>
            <a:r>
              <a:rPr lang="pt-BR" sz="3200" dirty="0"/>
              <a:t>, </a:t>
            </a:r>
            <a:r>
              <a:rPr lang="pt-BR" sz="3200" dirty="0" err="1"/>
              <a:t>paddings</a:t>
            </a:r>
            <a:r>
              <a:rPr lang="pt-BR" sz="3200" dirty="0"/>
              <a:t>, </a:t>
            </a:r>
            <a:r>
              <a:rPr lang="pt-BR" sz="3200" dirty="0" err="1"/>
              <a:t>etc</a:t>
            </a:r>
            <a:r>
              <a:rPr lang="pt-BR" sz="3200" dirty="0"/>
              <a:t> devem usar “</a:t>
            </a:r>
            <a:r>
              <a:rPr lang="pt-BR" sz="3200" dirty="0" err="1"/>
              <a:t>dp</a:t>
            </a:r>
            <a:r>
              <a:rPr lang="pt-BR" sz="3200" dirty="0"/>
              <a:t>” (</a:t>
            </a:r>
            <a:r>
              <a:rPr lang="pt-BR" sz="3200" dirty="0" err="1"/>
              <a:t>Density</a:t>
            </a:r>
            <a:r>
              <a:rPr lang="pt-BR" sz="3200" dirty="0"/>
              <a:t> </a:t>
            </a:r>
            <a:r>
              <a:rPr lang="pt-BR" sz="3200" dirty="0" err="1"/>
              <a:t>Independent</a:t>
            </a:r>
            <a:r>
              <a:rPr lang="pt-BR" sz="3200" dirty="0"/>
              <a:t> pixel – Densidade independente de pixel)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6155F7D-26A2-4ACF-887E-173E60CEE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431" y="2851448"/>
            <a:ext cx="10146336" cy="77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6763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3FDCCEE-B971-4457-A27E-0C386E6AC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732521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3FDCCEE-B971-4457-A27E-0C386E6AC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791059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3FDCCEE-B971-4457-A27E-0C386E6AC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103592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3FDCCEE-B971-4457-A27E-0C386E6AC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265607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3FDCCEE-B971-4457-A27E-0C386E6AC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371321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3FDCCEE-B971-4457-A27E-0C386E6AC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602768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3FDCCEE-B971-4457-A27E-0C386E6AC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972176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3FDCCEE-B971-4457-A27E-0C386E6AC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404771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3FDCCEE-B971-4457-A27E-0C386E6AC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526305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3FDCCEE-B971-4457-A27E-0C386E6AC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7451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13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46DA34F-BE74-48BA-8CA5-2AA5206EB651}"/>
              </a:ext>
            </a:extLst>
          </p:cNvPr>
          <p:cNvSpPr txBox="1"/>
          <p:nvPr/>
        </p:nvSpPr>
        <p:spPr>
          <a:xfrm>
            <a:off x="1104181" y="1371600"/>
            <a:ext cx="97564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Largura e altura também podem ser definidas relativas ao elemento pai ou ao próprio elemento </a:t>
            </a:r>
          </a:p>
          <a:p>
            <a:endParaRPr lang="pt-BR" sz="2000" dirty="0"/>
          </a:p>
          <a:p>
            <a:r>
              <a:rPr lang="pt-BR" sz="2000" dirty="0" err="1"/>
              <a:t>Match_parent</a:t>
            </a:r>
            <a:r>
              <a:rPr lang="pt-BR" sz="2000" dirty="0"/>
              <a:t> – Quando um elemento possui este valor no atributo largura ou altura (</a:t>
            </a:r>
            <a:r>
              <a:rPr lang="pt-BR" sz="2000" dirty="0" err="1"/>
              <a:t>width</a:t>
            </a:r>
            <a:r>
              <a:rPr lang="pt-BR" sz="2000" dirty="0"/>
              <a:t> (largura) e </a:t>
            </a:r>
            <a:r>
              <a:rPr lang="pt-BR" sz="2000" dirty="0" err="1"/>
              <a:t>height</a:t>
            </a:r>
            <a:r>
              <a:rPr lang="pt-BR" sz="2000" dirty="0"/>
              <a:t> (altura)), seu tamanho será igual o tamanho do elemento pai (elemento exterior, nível acima)</a:t>
            </a:r>
          </a:p>
          <a:p>
            <a:endParaRPr lang="pt-BR" sz="2000" dirty="0"/>
          </a:p>
          <a:p>
            <a:r>
              <a:rPr lang="pt-BR" sz="2000" dirty="0" err="1"/>
              <a:t>Wrap_content</a:t>
            </a:r>
            <a:r>
              <a:rPr lang="pt-BR" sz="2000" dirty="0"/>
              <a:t> – Quando um elemento possui este valor no atributo largura ou altura (</a:t>
            </a:r>
            <a:r>
              <a:rPr lang="pt-BR" sz="2000" dirty="0" err="1"/>
              <a:t>width</a:t>
            </a:r>
            <a:r>
              <a:rPr lang="pt-BR" sz="2000" dirty="0"/>
              <a:t> (largura) e </a:t>
            </a:r>
            <a:r>
              <a:rPr lang="pt-BR" sz="2000" dirty="0" err="1"/>
              <a:t>height</a:t>
            </a:r>
            <a:r>
              <a:rPr lang="pt-BR" sz="2000" dirty="0"/>
              <a:t> (altura)), seu tamanho será o suficiente para acomodar seu conteúdo.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3FD6F00-8512-4840-B2CC-C027F2BD4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557" y="4257503"/>
            <a:ext cx="10236799" cy="157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39236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3FDCCEE-B971-4457-A27E-0C386E6AC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7017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14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33A412A-EFD8-44E7-A80D-49AAC059B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96" y="318650"/>
            <a:ext cx="12192000" cy="622069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9D0129B-D5CA-483E-8BDF-3957E8AF3213}"/>
              </a:ext>
            </a:extLst>
          </p:cNvPr>
          <p:cNvSpPr txBox="1"/>
          <p:nvPr/>
        </p:nvSpPr>
        <p:spPr>
          <a:xfrm>
            <a:off x="4597879" y="1566974"/>
            <a:ext cx="1906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Por padrão vem sempre na horizontal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1852D054-E787-4990-8072-0E5FEE3D09A6}"/>
              </a:ext>
            </a:extLst>
          </p:cNvPr>
          <p:cNvCxnSpPr>
            <a:cxnSpLocks/>
          </p:cNvCxnSpPr>
          <p:nvPr/>
        </p:nvCxnSpPr>
        <p:spPr>
          <a:xfrm flipV="1">
            <a:off x="6504317" y="1627359"/>
            <a:ext cx="2173857" cy="221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779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15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EDE2EE1-F7D1-46B1-BEAB-FDC2D72EA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560" y="592191"/>
            <a:ext cx="8868684" cy="457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983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16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E798529-F33F-423D-BCD9-91FC20C37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725"/>
            <a:ext cx="12192000" cy="592601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7C9B23A-695A-425A-ACAF-861B57E11B5E}"/>
              </a:ext>
            </a:extLst>
          </p:cNvPr>
          <p:cNvSpPr txBox="1"/>
          <p:nvPr/>
        </p:nvSpPr>
        <p:spPr>
          <a:xfrm>
            <a:off x="5589917" y="1152907"/>
            <a:ext cx="19064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Orientation</a:t>
            </a:r>
            <a:r>
              <a:rPr lang="pt-BR" dirty="0"/>
              <a:t> pode ser colocado horizontal ou vertical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6293CF1-421A-471D-B19C-F6206ECF6780}"/>
              </a:ext>
            </a:extLst>
          </p:cNvPr>
          <p:cNvCxnSpPr/>
          <p:nvPr/>
        </p:nvCxnSpPr>
        <p:spPr>
          <a:xfrm flipH="1">
            <a:off x="2976113" y="1613140"/>
            <a:ext cx="2613804" cy="129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341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17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3BAB9B2-4C20-4769-8C42-B5166ACB7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5318"/>
            <a:ext cx="12192000" cy="622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04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18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0AA916D-C975-4241-A529-72660FF16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564" y="1675231"/>
            <a:ext cx="5076825" cy="160972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4DAD4CA-5DF0-4B22-9727-5296B9E34C10}"/>
              </a:ext>
            </a:extLst>
          </p:cNvPr>
          <p:cNvSpPr txBox="1"/>
          <p:nvPr/>
        </p:nvSpPr>
        <p:spPr>
          <a:xfrm>
            <a:off x="7832785" y="1613140"/>
            <a:ext cx="3260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Significa ocupe o tamanho que você precisa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1895845-B10C-44F6-8DD8-A89E7745461C}"/>
              </a:ext>
            </a:extLst>
          </p:cNvPr>
          <p:cNvCxnSpPr/>
          <p:nvPr/>
        </p:nvCxnSpPr>
        <p:spPr>
          <a:xfrm flipV="1">
            <a:off x="5624423" y="1794294"/>
            <a:ext cx="2208362" cy="35368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325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19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9901E19-2D91-4C38-9AA9-7135FEAD9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2" y="1914525"/>
            <a:ext cx="4810125" cy="1514475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EDDD2382-F3EB-48D6-AAD4-EA1F64EB53B7}"/>
              </a:ext>
            </a:extLst>
          </p:cNvPr>
          <p:cNvCxnSpPr>
            <a:cxnSpLocks/>
          </p:cNvCxnSpPr>
          <p:nvPr/>
        </p:nvCxnSpPr>
        <p:spPr>
          <a:xfrm flipV="1">
            <a:off x="3633906" y="1423358"/>
            <a:ext cx="66826" cy="966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29928DC1-84C9-42CF-A837-76456A1DDF2F}"/>
              </a:ext>
            </a:extLst>
          </p:cNvPr>
          <p:cNvSpPr txBox="1"/>
          <p:nvPr/>
        </p:nvSpPr>
        <p:spPr>
          <a:xfrm>
            <a:off x="2907605" y="966158"/>
            <a:ext cx="2592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Ocupa toda a largura  do layout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AE5033E-23ED-4759-88E1-6A48348BA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811" y="33337"/>
            <a:ext cx="3895725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867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2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22C73DB-38A3-454E-9947-15CC70165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781"/>
            <a:ext cx="8049748" cy="91452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37A5730-800A-42FF-AAF2-3BE352B623D4}"/>
              </a:ext>
            </a:extLst>
          </p:cNvPr>
          <p:cNvSpPr txBox="1"/>
          <p:nvPr/>
        </p:nvSpPr>
        <p:spPr>
          <a:xfrm>
            <a:off x="1043797" y="2104845"/>
            <a:ext cx="919575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Define a estrutura da interface gráfica  que o usuário irá ver</a:t>
            </a:r>
          </a:p>
          <a:p>
            <a:r>
              <a:rPr lang="pt-BR" sz="3200" dirty="0"/>
              <a:t>O layout é escrito em </a:t>
            </a:r>
            <a:r>
              <a:rPr lang="pt-BR" sz="3200" dirty="0" err="1"/>
              <a:t>xml</a:t>
            </a:r>
            <a:endParaRPr lang="pt-BR" sz="3200" dirty="0"/>
          </a:p>
          <a:p>
            <a:r>
              <a:rPr lang="pt-BR" sz="3200" dirty="0"/>
              <a:t>Ele define como os elementos se comportam e se relacionam</a:t>
            </a:r>
          </a:p>
          <a:p>
            <a:endParaRPr lang="pt-BR" sz="3200" dirty="0"/>
          </a:p>
          <a:p>
            <a:r>
              <a:rPr lang="pt-BR" sz="3200" dirty="0"/>
              <a:t> </a:t>
            </a:r>
          </a:p>
          <a:p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844252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20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5B3E8A2-6E54-4E87-BE55-F57223DFE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22" y="1922702"/>
            <a:ext cx="5057775" cy="1666875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19F51A02-7550-4D0B-8C69-823A79F3D6BB}"/>
              </a:ext>
            </a:extLst>
          </p:cNvPr>
          <p:cNvCxnSpPr>
            <a:cxnSpLocks/>
          </p:cNvCxnSpPr>
          <p:nvPr/>
        </p:nvCxnSpPr>
        <p:spPr>
          <a:xfrm flipV="1">
            <a:off x="3633906" y="1423358"/>
            <a:ext cx="66826" cy="966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A1F62BBD-A334-4877-B9D6-20B6CFFDB00A}"/>
              </a:ext>
            </a:extLst>
          </p:cNvPr>
          <p:cNvSpPr txBox="1"/>
          <p:nvPr/>
        </p:nvSpPr>
        <p:spPr>
          <a:xfrm>
            <a:off x="2907605" y="966158"/>
            <a:ext cx="2592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Ocupa toda a altura do layout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58F591C-DF19-407A-82EA-83B44D8B3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962" y="119062"/>
            <a:ext cx="3781425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18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21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EF794DC-AD72-475E-AFC6-240EA4EBD8C2}"/>
              </a:ext>
            </a:extLst>
          </p:cNvPr>
          <p:cNvSpPr txBox="1"/>
          <p:nvPr/>
        </p:nvSpPr>
        <p:spPr>
          <a:xfrm>
            <a:off x="1690777" y="460409"/>
            <a:ext cx="90404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O </a:t>
            </a:r>
            <a:r>
              <a:rPr lang="pt-BR" sz="2800" dirty="0" err="1"/>
              <a:t>LinearLayout</a:t>
            </a:r>
            <a:r>
              <a:rPr lang="pt-BR" sz="2800" dirty="0"/>
              <a:t> tem a capacidade de dividir em partes iguais:</a:t>
            </a:r>
          </a:p>
          <a:p>
            <a:r>
              <a:rPr lang="pt-BR" sz="2800" dirty="0"/>
              <a:t> vamos trocar 1º a orientação para horizontal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8A08C5-6422-4993-8436-C3254B346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43" y="2178529"/>
            <a:ext cx="7234771" cy="138499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D901252-8A19-44CC-829D-C789284AB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695" y="3896648"/>
            <a:ext cx="8058403" cy="235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46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22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D7AE4D4-3240-4A9A-B309-22D3CACCA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493" y="710144"/>
            <a:ext cx="4476750" cy="164782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6FF4E8B-1DBF-4662-9ADC-09477A0C4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493" y="2510196"/>
            <a:ext cx="4476750" cy="164782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814862D-41D8-4FC2-BC21-B1A3AA195B85}"/>
              </a:ext>
            </a:extLst>
          </p:cNvPr>
          <p:cNvSpPr txBox="1"/>
          <p:nvPr/>
        </p:nvSpPr>
        <p:spPr>
          <a:xfrm>
            <a:off x="1854679" y="4416725"/>
            <a:ext cx="3881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Agora colocamos no </a:t>
            </a:r>
            <a:r>
              <a:rPr lang="pt-BR" dirty="0" err="1"/>
              <a:t>layout_width</a:t>
            </a:r>
            <a:r>
              <a:rPr lang="pt-BR" dirty="0"/>
              <a:t> 0dp  o sistema ira entender como erro onde não aparece nada 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227C37CF-4578-4B56-A659-210FC7D07D66}"/>
              </a:ext>
            </a:extLst>
          </p:cNvPr>
          <p:cNvCxnSpPr>
            <a:cxnSpLocks/>
          </p:cNvCxnSpPr>
          <p:nvPr/>
        </p:nvCxnSpPr>
        <p:spPr>
          <a:xfrm flipV="1">
            <a:off x="4114800" y="3096883"/>
            <a:ext cx="327804" cy="131984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15CE932F-5014-4689-BE15-1B714A30B6EC}"/>
              </a:ext>
            </a:extLst>
          </p:cNvPr>
          <p:cNvCxnSpPr>
            <a:cxnSpLocks/>
          </p:cNvCxnSpPr>
          <p:nvPr/>
        </p:nvCxnSpPr>
        <p:spPr>
          <a:xfrm flipV="1">
            <a:off x="2856961" y="1309867"/>
            <a:ext cx="1585643" cy="296685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m 15">
            <a:extLst>
              <a:ext uri="{FF2B5EF4-FFF2-40B4-BE49-F238E27FC236}">
                <a16:creationId xmlns:a16="http://schemas.microsoft.com/office/drawing/2014/main" id="{2B406562-BCE5-4990-B357-9DBAC62D4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823" y="80961"/>
            <a:ext cx="3838575" cy="66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19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23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68EBE9B-741C-4926-A9BB-2CD56622561D}"/>
              </a:ext>
            </a:extLst>
          </p:cNvPr>
          <p:cNvSpPr txBox="1"/>
          <p:nvPr/>
        </p:nvSpPr>
        <p:spPr>
          <a:xfrm>
            <a:off x="2105026" y="485775"/>
            <a:ext cx="95551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Para dividir o layout vamos usar um atributo  que se chama peso o </a:t>
            </a:r>
            <a:r>
              <a:rPr lang="pt-BR" sz="2400" dirty="0" err="1"/>
              <a:t>layout_weight</a:t>
            </a:r>
            <a:r>
              <a:rPr lang="pt-BR" sz="2400" dirty="0"/>
              <a:t> seguido de um número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103B05E-8E16-4550-863F-A3B1239DF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99" y="1638299"/>
            <a:ext cx="7945531" cy="82867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2CAB36B-BABB-4F04-A01A-1CF06A86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70" y="2552316"/>
            <a:ext cx="6641646" cy="279120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09ACAE0-2554-4CF3-8CC6-3DEBECD43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987" y="5343525"/>
            <a:ext cx="8504822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05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24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06E51AC-7EFA-4075-9B80-5E36F36357AB}"/>
              </a:ext>
            </a:extLst>
          </p:cNvPr>
          <p:cNvSpPr txBox="1"/>
          <p:nvPr/>
        </p:nvSpPr>
        <p:spPr>
          <a:xfrm>
            <a:off x="1819275" y="466725"/>
            <a:ext cx="90582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Agora vamos repetir o mesmo no outro </a:t>
            </a:r>
            <a:r>
              <a:rPr lang="pt-BR" sz="3200" dirty="0" err="1"/>
              <a:t>TextView</a:t>
            </a:r>
            <a:endParaRPr lang="pt-BR" sz="3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972FAD3-5235-446B-8446-18B106DB6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15" y="1543942"/>
            <a:ext cx="5415017" cy="499586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EEC0541-CCE2-4014-8E3F-B14BB27B0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346" y="1543942"/>
            <a:ext cx="6134239" cy="77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809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25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CFB3C62-7BB1-4BEA-9AFF-CA2033B2A1C5}"/>
              </a:ext>
            </a:extLst>
          </p:cNvPr>
          <p:cNvSpPr txBox="1"/>
          <p:nvPr/>
        </p:nvSpPr>
        <p:spPr>
          <a:xfrm>
            <a:off x="2343150" y="581025"/>
            <a:ext cx="8382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Podemos</a:t>
            </a:r>
            <a:r>
              <a:rPr lang="pt-BR" sz="2400" dirty="0"/>
              <a:t> também aumentar o tamanho de um </a:t>
            </a:r>
            <a:r>
              <a:rPr lang="pt-BR" sz="2400" dirty="0" err="1"/>
              <a:t>TextView</a:t>
            </a:r>
            <a:r>
              <a:rPr lang="pt-BR" sz="2400" dirty="0"/>
              <a:t> usando o elemento peso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D202DF4-6BA8-4E5E-849C-2BE8DE72D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2" y="1447799"/>
            <a:ext cx="6082491" cy="261937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8B4B730-CAD3-4C5E-B042-F62FEF4AE01C}"/>
              </a:ext>
            </a:extLst>
          </p:cNvPr>
          <p:cNvSpPr txBox="1"/>
          <p:nvPr/>
        </p:nvSpPr>
        <p:spPr>
          <a:xfrm>
            <a:off x="1162050" y="4581525"/>
            <a:ext cx="3190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Basta trocar o número o elemento peso de 1 para 2 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32DF84A-F13B-4BB6-9CD2-01536C57DAB2}"/>
              </a:ext>
            </a:extLst>
          </p:cNvPr>
          <p:cNvCxnSpPr/>
          <p:nvPr/>
        </p:nvCxnSpPr>
        <p:spPr>
          <a:xfrm flipV="1">
            <a:off x="3573057" y="2628900"/>
            <a:ext cx="1104900" cy="185737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m 7">
            <a:extLst>
              <a:ext uri="{FF2B5EF4-FFF2-40B4-BE49-F238E27FC236}">
                <a16:creationId xmlns:a16="http://schemas.microsoft.com/office/drawing/2014/main" id="{21E3A03F-53ED-4B32-B08A-661B79070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037" y="3624753"/>
            <a:ext cx="6537206" cy="1880102"/>
          </a:xfrm>
          <a:prstGeom prst="rect">
            <a:avLst/>
          </a:prstGeom>
        </p:spPr>
      </p:pic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E6A6FBC7-7767-43A0-8205-A3D2D8AC075A}"/>
              </a:ext>
            </a:extLst>
          </p:cNvPr>
          <p:cNvCxnSpPr/>
          <p:nvPr/>
        </p:nvCxnSpPr>
        <p:spPr>
          <a:xfrm flipV="1">
            <a:off x="4257675" y="4238625"/>
            <a:ext cx="3200400" cy="57150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637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26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BCCA094-7551-45AC-BD69-5D27F0480080}"/>
              </a:ext>
            </a:extLst>
          </p:cNvPr>
          <p:cNvSpPr txBox="1"/>
          <p:nvPr/>
        </p:nvSpPr>
        <p:spPr>
          <a:xfrm>
            <a:off x="2124075" y="695325"/>
            <a:ext cx="770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Podemos dividir mais de um atributo por exemplo:</a:t>
            </a:r>
          </a:p>
          <a:p>
            <a:r>
              <a:rPr lang="pt-BR" dirty="0"/>
              <a:t>Fazendo a divisão para sete.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4515079-7771-4F08-B818-711F1AC5C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463784"/>
            <a:ext cx="4714875" cy="197167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D75F270-43B2-43F5-8DF6-0C1D564B7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6" y="3435459"/>
            <a:ext cx="4752975" cy="20764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743FE0E-F152-451A-856B-E55964DD9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450" y="1516171"/>
            <a:ext cx="4381500" cy="18669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F36BC2F-28DD-4119-A892-DED99FB414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825" y="3383071"/>
            <a:ext cx="6701881" cy="1198454"/>
          </a:xfrm>
          <a:prstGeom prst="rect">
            <a:avLst/>
          </a:prstGeom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EDE3EF88-546E-4833-AE03-2EB1A7C850D9}"/>
              </a:ext>
            </a:extLst>
          </p:cNvPr>
          <p:cNvCxnSpPr/>
          <p:nvPr/>
        </p:nvCxnSpPr>
        <p:spPr>
          <a:xfrm flipH="1" flipV="1">
            <a:off x="3533775" y="2400300"/>
            <a:ext cx="2114550" cy="1352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A275B46C-1C26-49C4-8682-1A6C4BD1A637}"/>
              </a:ext>
            </a:extLst>
          </p:cNvPr>
          <p:cNvCxnSpPr/>
          <p:nvPr/>
        </p:nvCxnSpPr>
        <p:spPr>
          <a:xfrm flipV="1">
            <a:off x="4919661" y="4003565"/>
            <a:ext cx="2095500" cy="981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813472C4-54FA-42D4-B503-C4B40B0CE64B}"/>
              </a:ext>
            </a:extLst>
          </p:cNvPr>
          <p:cNvCxnSpPr/>
          <p:nvPr/>
        </p:nvCxnSpPr>
        <p:spPr>
          <a:xfrm flipH="1" flipV="1">
            <a:off x="3505200" y="4427755"/>
            <a:ext cx="1423987" cy="553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3A9ADD76-AB91-40D2-A20C-E93C8431D980}"/>
              </a:ext>
            </a:extLst>
          </p:cNvPr>
          <p:cNvCxnSpPr/>
          <p:nvPr/>
        </p:nvCxnSpPr>
        <p:spPr>
          <a:xfrm>
            <a:off x="8220075" y="2400300"/>
            <a:ext cx="1285875" cy="1238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243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27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ABBE195-4D5B-4143-AB02-10E23D40CA0B}"/>
              </a:ext>
            </a:extLst>
          </p:cNvPr>
          <p:cNvSpPr txBox="1"/>
          <p:nvPr/>
        </p:nvSpPr>
        <p:spPr>
          <a:xfrm>
            <a:off x="1685925" y="485775"/>
            <a:ext cx="100679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Se trocamos a orientação para vertical o que será que acontece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C9BB1AD-D411-41E7-99A3-69D28FA9E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7" y="2706409"/>
            <a:ext cx="8962030" cy="10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560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28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6693B3E-AAF5-4701-8334-02D53A80C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312" y="0"/>
            <a:ext cx="3990975" cy="681037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3D60D89-C108-49B1-AA04-C28ED079C805}"/>
              </a:ext>
            </a:extLst>
          </p:cNvPr>
          <p:cNvSpPr txBox="1"/>
          <p:nvPr/>
        </p:nvSpPr>
        <p:spPr>
          <a:xfrm>
            <a:off x="7848600" y="1152907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Não podemos visualizar nada, pois alteramos a largura </a:t>
            </a:r>
          </a:p>
        </p:txBody>
      </p:sp>
    </p:spTree>
    <p:extLst>
      <p:ext uri="{BB962C8B-B14F-4D97-AF65-F5344CB8AC3E}">
        <p14:creationId xmlns:p14="http://schemas.microsoft.com/office/powerpoint/2010/main" val="10693236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29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EB6D7AC-9E8D-41B3-AD85-74C64BC34A92}"/>
              </a:ext>
            </a:extLst>
          </p:cNvPr>
          <p:cNvSpPr txBox="1"/>
          <p:nvPr/>
        </p:nvSpPr>
        <p:spPr>
          <a:xfrm>
            <a:off x="2409824" y="438150"/>
            <a:ext cx="9172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Para dividirmos na vertical devemos fazer algumas alterações:</a:t>
            </a:r>
          </a:p>
          <a:p>
            <a:r>
              <a:rPr lang="pt-BR" sz="2400" dirty="0"/>
              <a:t>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8ED1215-7F73-4B45-B6AF-E88836B64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87" y="1543050"/>
            <a:ext cx="9671886" cy="112395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B642F24-DCEE-458A-8B6A-6A47ED7E72EF}"/>
              </a:ext>
            </a:extLst>
          </p:cNvPr>
          <p:cNvSpPr txBox="1"/>
          <p:nvPr/>
        </p:nvSpPr>
        <p:spPr>
          <a:xfrm>
            <a:off x="2295525" y="3038475"/>
            <a:ext cx="8782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Trocar o </a:t>
            </a:r>
            <a:r>
              <a:rPr lang="pt-BR" sz="2800" dirty="0" err="1"/>
              <a:t>layout_width</a:t>
            </a:r>
            <a:r>
              <a:rPr lang="pt-BR" sz="2800" dirty="0"/>
              <a:t> = “ 0dp”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48EA2E2-D8A2-4F2A-92FB-F66E42E78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687" y="4033837"/>
            <a:ext cx="9722173" cy="87153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DA1C929-1666-4934-89CC-408829121CD6}"/>
              </a:ext>
            </a:extLst>
          </p:cNvPr>
          <p:cNvSpPr txBox="1"/>
          <p:nvPr/>
        </p:nvSpPr>
        <p:spPr>
          <a:xfrm>
            <a:off x="2135605" y="5543550"/>
            <a:ext cx="8782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Trocar o </a:t>
            </a:r>
            <a:r>
              <a:rPr lang="pt-BR" sz="2800" dirty="0" err="1"/>
              <a:t>layout_width</a:t>
            </a:r>
            <a:r>
              <a:rPr lang="pt-BR" sz="2800" dirty="0"/>
              <a:t> = “ </a:t>
            </a:r>
            <a:r>
              <a:rPr lang="pt-BR" sz="2800" dirty="0" err="1"/>
              <a:t>wrap_content</a:t>
            </a:r>
            <a:r>
              <a:rPr lang="pt-BR" sz="2800" dirty="0"/>
              <a:t>” </a:t>
            </a:r>
          </a:p>
        </p:txBody>
      </p:sp>
    </p:spTree>
    <p:extLst>
      <p:ext uri="{BB962C8B-B14F-4D97-AF65-F5344CB8AC3E}">
        <p14:creationId xmlns:p14="http://schemas.microsoft.com/office/powerpoint/2010/main" val="2300238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3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9DB629A-2419-49DB-87B7-E323D64D666A}"/>
              </a:ext>
            </a:extLst>
          </p:cNvPr>
          <p:cNvSpPr txBox="1"/>
          <p:nvPr/>
        </p:nvSpPr>
        <p:spPr>
          <a:xfrm>
            <a:off x="1104181" y="1035170"/>
            <a:ext cx="102496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Todos os elementos dentro do layout respeitam a hierárquica do </a:t>
            </a:r>
            <a:r>
              <a:rPr lang="pt-BR" sz="2800" dirty="0" err="1"/>
              <a:t>View</a:t>
            </a:r>
            <a:r>
              <a:rPr lang="pt-BR" sz="2800" dirty="0"/>
              <a:t> e </a:t>
            </a:r>
            <a:r>
              <a:rPr lang="pt-BR" sz="2800" dirty="0" err="1"/>
              <a:t>ViewmGroup</a:t>
            </a:r>
            <a:endParaRPr lang="pt-BR" sz="28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324E924-40D0-42C5-A0A5-DBD9E18B8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50" y="2321710"/>
            <a:ext cx="7554379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646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30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D8DE8CE-C5CB-4470-91CF-4A825DAD4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579" y="233362"/>
            <a:ext cx="5000625" cy="625792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24A58C4-99D2-4EBE-A0E4-A4EB7DE07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313" y="123825"/>
            <a:ext cx="3952875" cy="673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732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31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E17F61-2ABD-4175-823D-31B67C13581C}"/>
              </a:ext>
            </a:extLst>
          </p:cNvPr>
          <p:cNvSpPr txBox="1"/>
          <p:nvPr/>
        </p:nvSpPr>
        <p:spPr>
          <a:xfrm>
            <a:off x="2133599" y="666750"/>
            <a:ext cx="93821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Agora quem </a:t>
            </a:r>
            <a:r>
              <a:rPr lang="pt-BR" sz="3200" dirty="0"/>
              <a:t>manda</a:t>
            </a:r>
            <a:r>
              <a:rPr lang="pt-BR" sz="2800" dirty="0"/>
              <a:t> no layout com as alterações é a altura (</a:t>
            </a:r>
            <a:r>
              <a:rPr lang="pt-BR" sz="2800" dirty="0" err="1"/>
              <a:t>height</a:t>
            </a:r>
            <a:r>
              <a:rPr lang="pt-BR" sz="2800" dirty="0"/>
              <a:t>)</a:t>
            </a:r>
          </a:p>
          <a:p>
            <a:r>
              <a:rPr lang="pt-BR" sz="2800" dirty="0"/>
              <a:t>Então devemos zerar o </a:t>
            </a:r>
            <a:r>
              <a:rPr lang="pt-BR" sz="2800" dirty="0" err="1"/>
              <a:t>layour_height</a:t>
            </a:r>
            <a:r>
              <a:rPr lang="pt-BR" sz="2800" dirty="0"/>
              <a:t>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F916AB4-BDAE-4471-89BA-C41B77451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62" y="2767012"/>
            <a:ext cx="9990142" cy="103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794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32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AEE5750-C66F-41FC-B40B-45BF8B276EED}"/>
              </a:ext>
            </a:extLst>
          </p:cNvPr>
          <p:cNvSpPr txBox="1"/>
          <p:nvPr/>
        </p:nvSpPr>
        <p:spPr>
          <a:xfrm>
            <a:off x="1914525" y="787782"/>
            <a:ext cx="9191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Podemos alterar para duas divisões: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57E22D8-F290-412F-A019-998253E82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99" y="1576560"/>
            <a:ext cx="5265261" cy="467184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AE28520-9550-429C-A36A-27BBDD927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412" y="114300"/>
            <a:ext cx="3876675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273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33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383D78A-629B-4A38-9C6E-CE67E39C8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0565"/>
            <a:ext cx="12192000" cy="311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37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34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4A9092D-A04B-4EBA-84D8-4ACC8B6EA9A5}"/>
              </a:ext>
            </a:extLst>
          </p:cNvPr>
          <p:cNvSpPr txBox="1"/>
          <p:nvPr/>
        </p:nvSpPr>
        <p:spPr>
          <a:xfrm>
            <a:off x="1828800" y="787782"/>
            <a:ext cx="9734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Vamos ver a </a:t>
            </a:r>
            <a:r>
              <a:rPr lang="pt-BR" sz="2400" dirty="0" err="1"/>
              <a:t>margin</a:t>
            </a:r>
            <a:r>
              <a:rPr lang="pt-BR" sz="2400" dirty="0"/>
              <a:t> par entendermos vamos usar nosso layout fazendo algumas alterações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3866396-3CCA-408D-9ADE-24EFD5CDC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041" y="1904703"/>
            <a:ext cx="4782217" cy="424874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8E399EA-BE92-44E8-8DB9-3B0F1CCAFF17}"/>
              </a:ext>
            </a:extLst>
          </p:cNvPr>
          <p:cNvSpPr txBox="1"/>
          <p:nvPr/>
        </p:nvSpPr>
        <p:spPr>
          <a:xfrm>
            <a:off x="7534275" y="2219325"/>
            <a:ext cx="3886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Vamos deixar um </a:t>
            </a:r>
            <a:r>
              <a:rPr lang="pt-BR" sz="2400" dirty="0" err="1"/>
              <a:t>TextView</a:t>
            </a:r>
            <a:r>
              <a:rPr lang="pt-BR" sz="2400" dirty="0"/>
              <a:t> e trocar o </a:t>
            </a:r>
            <a:r>
              <a:rPr lang="pt-BR" sz="2400" dirty="0" err="1"/>
              <a:t>layout_height</a:t>
            </a:r>
            <a:r>
              <a:rPr lang="pt-BR" sz="2400" dirty="0"/>
              <a:t> = “0” para </a:t>
            </a:r>
            <a:r>
              <a:rPr lang="pt-BR" sz="2400" dirty="0" err="1"/>
              <a:t>wrap_contente</a:t>
            </a:r>
            <a:r>
              <a:rPr lang="pt-BR" sz="2400" dirty="0"/>
              <a:t> e deletar a </a:t>
            </a:r>
            <a:r>
              <a:rPr lang="pt-BR" sz="2400" dirty="0" err="1"/>
              <a:t>layout_weight</a:t>
            </a:r>
            <a:r>
              <a:rPr lang="pt-BR" sz="2400" dirty="0"/>
              <a:t> = “1” 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731C529-2C83-48A7-9B5D-837D5A1D4740}"/>
              </a:ext>
            </a:extLst>
          </p:cNvPr>
          <p:cNvCxnSpPr/>
          <p:nvPr/>
        </p:nvCxnSpPr>
        <p:spPr>
          <a:xfrm flipH="1" flipV="1">
            <a:off x="5695950" y="3050322"/>
            <a:ext cx="1838325" cy="178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8A56FD6-5AEB-4DAB-98C5-FE1A4DB11696}"/>
              </a:ext>
            </a:extLst>
          </p:cNvPr>
          <p:cNvCxnSpPr/>
          <p:nvPr/>
        </p:nvCxnSpPr>
        <p:spPr>
          <a:xfrm flipH="1" flipV="1">
            <a:off x="5457825" y="2695575"/>
            <a:ext cx="207645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have Direita 11">
            <a:extLst>
              <a:ext uri="{FF2B5EF4-FFF2-40B4-BE49-F238E27FC236}">
                <a16:creationId xmlns:a16="http://schemas.microsoft.com/office/drawing/2014/main" id="{82729B35-A9F4-4C06-A6DE-9E09613C9F9B}"/>
              </a:ext>
            </a:extLst>
          </p:cNvPr>
          <p:cNvSpPr/>
          <p:nvPr/>
        </p:nvSpPr>
        <p:spPr>
          <a:xfrm>
            <a:off x="6305550" y="4225826"/>
            <a:ext cx="447675" cy="22135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6F39E76E-30BD-49C5-99EE-2D6DFF58C112}"/>
              </a:ext>
            </a:extLst>
          </p:cNvPr>
          <p:cNvCxnSpPr>
            <a:stCxn id="12" idx="1"/>
          </p:cNvCxnSpPr>
          <p:nvPr/>
        </p:nvCxnSpPr>
        <p:spPr>
          <a:xfrm>
            <a:off x="6753225" y="5332598"/>
            <a:ext cx="1543050" cy="363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F244697-7416-406D-941C-E70736C9B86F}"/>
              </a:ext>
            </a:extLst>
          </p:cNvPr>
          <p:cNvSpPr txBox="1"/>
          <p:nvPr/>
        </p:nvSpPr>
        <p:spPr>
          <a:xfrm>
            <a:off x="8639175" y="5429250"/>
            <a:ext cx="336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deletar</a:t>
            </a:r>
          </a:p>
        </p:txBody>
      </p:sp>
    </p:spTree>
    <p:extLst>
      <p:ext uri="{BB962C8B-B14F-4D97-AF65-F5344CB8AC3E}">
        <p14:creationId xmlns:p14="http://schemas.microsoft.com/office/powerpoint/2010/main" val="25933739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35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73FACD1-7F34-4C30-B81F-C83C5ED58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300162"/>
            <a:ext cx="4705350" cy="168592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9B6D8E3-2860-42BC-87CB-04CC3CE62A40}"/>
              </a:ext>
            </a:extLst>
          </p:cNvPr>
          <p:cNvSpPr txBox="1"/>
          <p:nvPr/>
        </p:nvSpPr>
        <p:spPr>
          <a:xfrm>
            <a:off x="1266825" y="5275779"/>
            <a:ext cx="4829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Deverá ficar assim 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C109DFB-3AC5-4646-A141-A28DBAF7D05A}"/>
              </a:ext>
            </a:extLst>
          </p:cNvPr>
          <p:cNvCxnSpPr/>
          <p:nvPr/>
        </p:nvCxnSpPr>
        <p:spPr>
          <a:xfrm flipV="1">
            <a:off x="2362200" y="2752725"/>
            <a:ext cx="695325" cy="2600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F6D89E48-227A-4FA1-BA02-486BB28A5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425" y="0"/>
            <a:ext cx="3876675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8615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36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14C47AE-2813-453D-9C12-0E3CD8094068}"/>
              </a:ext>
            </a:extLst>
          </p:cNvPr>
          <p:cNvSpPr txBox="1"/>
          <p:nvPr/>
        </p:nvSpPr>
        <p:spPr>
          <a:xfrm>
            <a:off x="2028825" y="508679"/>
            <a:ext cx="8696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Vamos trabalhar com a </a:t>
            </a:r>
            <a:r>
              <a:rPr lang="pt-BR" sz="2400" dirty="0" err="1"/>
              <a:t>margin</a:t>
            </a:r>
            <a:endParaRPr lang="pt-BR" sz="2400" dirty="0"/>
          </a:p>
          <a:p>
            <a:r>
              <a:rPr lang="pt-BR" sz="2400" dirty="0"/>
              <a:t>O atributo </a:t>
            </a:r>
            <a:r>
              <a:rPr lang="pt-BR" sz="2400" dirty="0" err="1"/>
              <a:t>margin</a:t>
            </a:r>
            <a:r>
              <a:rPr lang="pt-BR" sz="2400" dirty="0"/>
              <a:t> permite deslocarmos o elemento um determinado espaço para isso usamos o atributo 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7D57F21-F0BC-4277-9629-CC675C212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426" y="2533471"/>
            <a:ext cx="9574742" cy="108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886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37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11674D3-7087-492A-A8C9-8CF393D5DDC8}"/>
              </a:ext>
            </a:extLst>
          </p:cNvPr>
          <p:cNvSpPr txBox="1"/>
          <p:nvPr/>
        </p:nvSpPr>
        <p:spPr>
          <a:xfrm>
            <a:off x="2105025" y="787782"/>
            <a:ext cx="8963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 atributo </a:t>
            </a:r>
            <a:r>
              <a:rPr lang="pt-BR" sz="2800" dirty="0"/>
              <a:t>pode</a:t>
            </a:r>
            <a:r>
              <a:rPr lang="pt-BR" sz="2400" dirty="0"/>
              <a:t> ser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660359-0BCE-46AB-8251-43E7B1E93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1866900"/>
            <a:ext cx="5488630" cy="420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723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38</a:t>
            </a:fld>
            <a:endParaRPr lang="pt-BR"/>
          </a:p>
        </p:txBody>
      </p:sp>
      <p:pic>
        <p:nvPicPr>
          <p:cNvPr id="1026" name="Picture 2" descr="Fica a dica">
            <a:extLst>
              <a:ext uri="{FF2B5EF4-FFF2-40B4-BE49-F238E27FC236}">
                <a16:creationId xmlns:a16="http://schemas.microsoft.com/office/drawing/2014/main" id="{0107058A-F649-4A63-BA05-E6C6B84ED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5716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EC059C8-F3C8-438F-9B63-E5B641055667}"/>
              </a:ext>
            </a:extLst>
          </p:cNvPr>
          <p:cNvSpPr txBox="1"/>
          <p:nvPr/>
        </p:nvSpPr>
        <p:spPr>
          <a:xfrm>
            <a:off x="1866900" y="2886075"/>
            <a:ext cx="90487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É costume usar o múltiplo de  2.</a:t>
            </a:r>
          </a:p>
          <a:p>
            <a:r>
              <a:rPr lang="pt-BR" sz="2400" dirty="0"/>
              <a:t> por exemplo: </a:t>
            </a:r>
          </a:p>
          <a:p>
            <a:endParaRPr lang="pt-BR" sz="2400" dirty="0"/>
          </a:p>
          <a:p>
            <a:r>
              <a:rPr lang="pt-BR" sz="2400" dirty="0"/>
              <a:t>8dp</a:t>
            </a:r>
          </a:p>
          <a:p>
            <a:r>
              <a:rPr lang="pt-BR" sz="2400" dirty="0"/>
              <a:t>16 </a:t>
            </a:r>
            <a:r>
              <a:rPr lang="pt-BR" sz="2400" dirty="0" err="1"/>
              <a:t>dp</a:t>
            </a:r>
            <a:endParaRPr lang="pt-BR" sz="2400" dirty="0"/>
          </a:p>
          <a:p>
            <a:r>
              <a:rPr lang="pt-BR" sz="2400" dirty="0"/>
              <a:t>24 </a:t>
            </a:r>
            <a:r>
              <a:rPr lang="pt-BR" sz="2400" dirty="0" err="1"/>
              <a:t>dp</a:t>
            </a:r>
            <a:endParaRPr lang="pt-BR" sz="2400" dirty="0"/>
          </a:p>
          <a:p>
            <a:r>
              <a:rPr lang="pt-BR" sz="2400" dirty="0"/>
              <a:t>32 </a:t>
            </a:r>
            <a:r>
              <a:rPr lang="pt-BR" sz="2400" dirty="0" err="1"/>
              <a:t>dp</a:t>
            </a:r>
            <a:r>
              <a:rPr lang="pt-BR" sz="2400" dirty="0"/>
              <a:t> </a:t>
            </a:r>
          </a:p>
          <a:p>
            <a:endParaRPr lang="pt-BR" sz="2400" dirty="0"/>
          </a:p>
          <a:p>
            <a:r>
              <a:rPr lang="pt-BR" sz="2400" dirty="0"/>
              <a:t> * o mínimo para o layout é 8dp </a:t>
            </a:r>
          </a:p>
        </p:txBody>
      </p:sp>
    </p:spTree>
    <p:extLst>
      <p:ext uri="{BB962C8B-B14F-4D97-AF65-F5344CB8AC3E}">
        <p14:creationId xmlns:p14="http://schemas.microsoft.com/office/powerpoint/2010/main" val="21425372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39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812572E-9E5F-48CC-ABA2-73B49D24508C}"/>
              </a:ext>
            </a:extLst>
          </p:cNvPr>
          <p:cNvSpPr txBox="1"/>
          <p:nvPr/>
        </p:nvSpPr>
        <p:spPr>
          <a:xfrm>
            <a:off x="2133600" y="447675"/>
            <a:ext cx="9315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Se trocarmos o atributo </a:t>
            </a:r>
            <a:r>
              <a:rPr lang="pt-BR" sz="2400" dirty="0" err="1"/>
              <a:t>warp_content</a:t>
            </a:r>
            <a:r>
              <a:rPr lang="pt-BR" sz="2400" dirty="0"/>
              <a:t> tanto na altura como na largura conseguimos ver melhor as </a:t>
            </a:r>
            <a:r>
              <a:rPr lang="pt-BR" sz="2400" dirty="0" err="1"/>
              <a:t>margins</a:t>
            </a:r>
            <a:endParaRPr lang="pt-BR" sz="24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FD22731-88C4-41C6-9A50-FD4B34390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20" y="1506537"/>
            <a:ext cx="7189545" cy="178593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7B8CEB7-3536-4EE1-ACAF-F756D9DAF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3378" y="1214573"/>
            <a:ext cx="3315247" cy="564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09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4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A12C7C1-8FC2-434C-9529-45FD450CC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750" y="1614192"/>
            <a:ext cx="8223673" cy="362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31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40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C37976F-AE37-4278-9D5E-88FE1F26E625}"/>
              </a:ext>
            </a:extLst>
          </p:cNvPr>
          <p:cNvSpPr txBox="1"/>
          <p:nvPr/>
        </p:nvSpPr>
        <p:spPr>
          <a:xfrm>
            <a:off x="1819275" y="239685"/>
            <a:ext cx="9229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Alteramos agora a </a:t>
            </a:r>
            <a:r>
              <a:rPr lang="pt-BR" sz="2000" dirty="0" err="1"/>
              <a:t>margin</a:t>
            </a:r>
            <a:r>
              <a:rPr lang="pt-BR" sz="2000" dirty="0"/>
              <a:t> para </a:t>
            </a:r>
            <a:r>
              <a:rPr lang="pt-BR" sz="2000" dirty="0" err="1"/>
              <a:t>marginBotton</a:t>
            </a:r>
            <a:r>
              <a:rPr lang="pt-BR" sz="2000" dirty="0"/>
              <a:t> se olharmos o layout houve um espaçamento na parte de baixo: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A66E4E5-8A09-44C0-9C8B-BB5E7E20B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775" y="2157797"/>
            <a:ext cx="6661911" cy="254755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5211EC6-C858-4400-A598-B26B16CD4CDB}"/>
              </a:ext>
            </a:extLst>
          </p:cNvPr>
          <p:cNvSpPr txBox="1"/>
          <p:nvPr/>
        </p:nvSpPr>
        <p:spPr>
          <a:xfrm>
            <a:off x="5638800" y="5229225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Alteração para </a:t>
            </a:r>
            <a:r>
              <a:rPr lang="pt-BR" dirty="0" err="1"/>
              <a:t>marginBotton</a:t>
            </a:r>
            <a:endParaRPr lang="pt-BR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5F34B2DC-44A3-4D7C-B90F-DD28D94D4189}"/>
              </a:ext>
            </a:extLst>
          </p:cNvPr>
          <p:cNvCxnSpPr/>
          <p:nvPr/>
        </p:nvCxnSpPr>
        <p:spPr>
          <a:xfrm flipH="1">
            <a:off x="7534275" y="3686175"/>
            <a:ext cx="1162050" cy="154305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7364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41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E337718-A805-4BD5-8BE8-2F9D184C7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95" y="278809"/>
            <a:ext cx="3829050" cy="651411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E2CA059-E427-4A80-A599-D10B52F29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25" y="161925"/>
            <a:ext cx="3829050" cy="669607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322237F-28DC-4329-9883-8056B83048EE}"/>
              </a:ext>
            </a:extLst>
          </p:cNvPr>
          <p:cNvSpPr txBox="1"/>
          <p:nvPr/>
        </p:nvSpPr>
        <p:spPr>
          <a:xfrm>
            <a:off x="5238750" y="1362074"/>
            <a:ext cx="2105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Sem </a:t>
            </a:r>
            <a:r>
              <a:rPr lang="pt-BR" dirty="0" err="1"/>
              <a:t>marginBotton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61C4547-942E-4CAC-ABD2-41679F98BFB7}"/>
              </a:ext>
            </a:extLst>
          </p:cNvPr>
          <p:cNvSpPr txBox="1"/>
          <p:nvPr/>
        </p:nvSpPr>
        <p:spPr>
          <a:xfrm>
            <a:off x="5400675" y="3554914"/>
            <a:ext cx="2105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com </a:t>
            </a:r>
            <a:r>
              <a:rPr lang="pt-BR" dirty="0" err="1"/>
              <a:t>marginBotton</a:t>
            </a:r>
            <a:endParaRPr lang="pt-BR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A115C4E9-342F-4429-912C-9AF4FB6C2FCA}"/>
              </a:ext>
            </a:extLst>
          </p:cNvPr>
          <p:cNvCxnSpPr/>
          <p:nvPr/>
        </p:nvCxnSpPr>
        <p:spPr>
          <a:xfrm>
            <a:off x="6181725" y="4352925"/>
            <a:ext cx="1571625" cy="2200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30C185D5-B50D-494F-989C-080F27770BFE}"/>
              </a:ext>
            </a:extLst>
          </p:cNvPr>
          <p:cNvCxnSpPr/>
          <p:nvPr/>
        </p:nvCxnSpPr>
        <p:spPr>
          <a:xfrm flipH="1">
            <a:off x="3295650" y="2008405"/>
            <a:ext cx="2733675" cy="4687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6997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42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CEC71BD-09BF-422A-AD93-354731D41F57}"/>
              </a:ext>
            </a:extLst>
          </p:cNvPr>
          <p:cNvSpPr txBox="1"/>
          <p:nvPr/>
        </p:nvSpPr>
        <p:spPr>
          <a:xfrm>
            <a:off x="1552575" y="464616"/>
            <a:ext cx="7629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 </a:t>
            </a:r>
            <a:r>
              <a:rPr lang="pt-BR" sz="2400" dirty="0" err="1"/>
              <a:t>marginTpo</a:t>
            </a:r>
            <a:r>
              <a:rPr lang="pt-BR" sz="2400" dirty="0"/>
              <a:t> altera a </a:t>
            </a:r>
            <a:r>
              <a:rPr lang="pt-BR" sz="2400" dirty="0" err="1"/>
              <a:t>patte</a:t>
            </a:r>
            <a:r>
              <a:rPr lang="pt-BR" sz="2400" dirty="0"/>
              <a:t> de cima do</a:t>
            </a:r>
          </a:p>
          <a:p>
            <a:r>
              <a:rPr lang="pt-BR" sz="2400" dirty="0"/>
              <a:t> </a:t>
            </a:r>
            <a:r>
              <a:rPr lang="pt-BR" sz="2400" dirty="0" err="1"/>
              <a:t>TextView</a:t>
            </a:r>
            <a:endParaRPr lang="pt-BR" sz="2400" dirty="0"/>
          </a:p>
          <a:p>
            <a:endParaRPr lang="pt-BR" sz="24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9B18275-2992-431A-A5DF-64EBCD870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2" y="2271712"/>
            <a:ext cx="5700264" cy="231933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4862549-0F96-4CA4-8889-AE42C3DE7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362" y="238125"/>
            <a:ext cx="3819525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807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43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BFC7422-B1DC-467A-9BA1-98402E7F4EC3}"/>
              </a:ext>
            </a:extLst>
          </p:cNvPr>
          <p:cNvSpPr txBox="1"/>
          <p:nvPr/>
        </p:nvSpPr>
        <p:spPr>
          <a:xfrm>
            <a:off x="2752725" y="628650"/>
            <a:ext cx="645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MarginLeft</a:t>
            </a:r>
            <a:r>
              <a:rPr lang="pt-BR" dirty="0"/>
              <a:t>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AABEA3B-E25E-4568-B0E3-8EB9DB9A6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74" y="2171700"/>
            <a:ext cx="4733925" cy="20193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5F38D36-0877-42DA-B558-7823DFE13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337" y="257175"/>
            <a:ext cx="3876675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813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44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2C9B8D6-8EF9-452A-8E6E-1AF2C295B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7" y="1552575"/>
            <a:ext cx="5120002" cy="211455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779E392-1E7E-47C2-AA67-01F76989C9D1}"/>
              </a:ext>
            </a:extLst>
          </p:cNvPr>
          <p:cNvSpPr txBox="1"/>
          <p:nvPr/>
        </p:nvSpPr>
        <p:spPr>
          <a:xfrm>
            <a:off x="2200275" y="371475"/>
            <a:ext cx="6867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/>
              <a:t>MarginStart</a:t>
            </a:r>
            <a:r>
              <a:rPr lang="pt-BR" sz="2800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24ADC26-F6BE-45A9-9A2D-11661B225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0"/>
            <a:ext cx="3829050" cy="6667500"/>
          </a:xfrm>
          <a:prstGeom prst="rect">
            <a:avLst/>
          </a:prstGeom>
        </p:spPr>
      </p:pic>
      <p:pic>
        <p:nvPicPr>
          <p:cNvPr id="2050" name="Picture 2" descr="Png Image Importante Png, Transparent Png , Transparent Png Image - PNGitem">
            <a:extLst>
              <a:ext uri="{FF2B5EF4-FFF2-40B4-BE49-F238E27FC236}">
                <a16:creationId xmlns:a16="http://schemas.microsoft.com/office/drawing/2014/main" id="{07E9867E-055C-4584-B035-6DFC9E22F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37" y="3667125"/>
            <a:ext cx="3962400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14528B9-A26F-4518-A296-1D0A54C323AA}"/>
              </a:ext>
            </a:extLst>
          </p:cNvPr>
          <p:cNvSpPr txBox="1"/>
          <p:nvPr/>
        </p:nvSpPr>
        <p:spPr>
          <a:xfrm>
            <a:off x="1023937" y="5048250"/>
            <a:ext cx="5576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 função Start só foi criado partir do Android </a:t>
            </a:r>
            <a:r>
              <a:rPr lang="pt-BR" dirty="0" err="1"/>
              <a:t>studio</a:t>
            </a:r>
            <a:r>
              <a:rPr lang="pt-BR" dirty="0"/>
              <a:t> 17 para cima</a:t>
            </a:r>
          </a:p>
        </p:txBody>
      </p:sp>
    </p:spTree>
    <p:extLst>
      <p:ext uri="{BB962C8B-B14F-4D97-AF65-F5344CB8AC3E}">
        <p14:creationId xmlns:p14="http://schemas.microsoft.com/office/powerpoint/2010/main" val="24027318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45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D7AD180-91B3-4507-AEE7-B35B4631565B}"/>
              </a:ext>
            </a:extLst>
          </p:cNvPr>
          <p:cNvSpPr txBox="1"/>
          <p:nvPr/>
        </p:nvSpPr>
        <p:spPr>
          <a:xfrm>
            <a:off x="2514599" y="248032"/>
            <a:ext cx="7115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err="1"/>
              <a:t>marginEnd</a:t>
            </a:r>
            <a:endParaRPr lang="pt-BR" sz="3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D218C2D-9AFD-4C4B-AD22-5FCB59167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1881187"/>
            <a:ext cx="5019675" cy="242887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E2FF944-A334-4C59-8A8D-0FAAE0710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415" y="138112"/>
            <a:ext cx="4248150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870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46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3BBFE76-87A2-458D-8DDF-593C3D706D28}"/>
              </a:ext>
            </a:extLst>
          </p:cNvPr>
          <p:cNvSpPr txBox="1"/>
          <p:nvPr/>
        </p:nvSpPr>
        <p:spPr>
          <a:xfrm>
            <a:off x="2571750" y="787782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Padding</a:t>
            </a:r>
            <a:r>
              <a:rPr lang="pt-BR" dirty="0"/>
              <a:t>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A5212D-EA3A-4366-A644-2DAC04523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5" y="1433512"/>
            <a:ext cx="4638675" cy="242887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297ABC8-2770-43C4-9E8C-99CF831B7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521" y="147637"/>
            <a:ext cx="3771900" cy="656272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30362F8-F59F-43C3-9E0B-3648EF44AE79}"/>
              </a:ext>
            </a:extLst>
          </p:cNvPr>
          <p:cNvSpPr txBox="1"/>
          <p:nvPr/>
        </p:nvSpPr>
        <p:spPr>
          <a:xfrm>
            <a:off x="1311579" y="4419600"/>
            <a:ext cx="5136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Padding</a:t>
            </a:r>
            <a:r>
              <a:rPr lang="pt-BR" dirty="0"/>
              <a:t> podemos observar que nosso elemento cresceu</a:t>
            </a:r>
          </a:p>
        </p:txBody>
      </p:sp>
    </p:spTree>
    <p:extLst>
      <p:ext uri="{BB962C8B-B14F-4D97-AF65-F5344CB8AC3E}">
        <p14:creationId xmlns:p14="http://schemas.microsoft.com/office/powerpoint/2010/main" val="42602358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47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B7EDC20-23D5-4C6D-AB08-40D20B50C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1581150"/>
            <a:ext cx="4819650" cy="27813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D8F3A84-C723-4C94-B607-281F3F9F3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187" y="109537"/>
            <a:ext cx="3800475" cy="650557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BFB7BE3-109F-49B9-BFC0-CA3F2ECED40C}"/>
              </a:ext>
            </a:extLst>
          </p:cNvPr>
          <p:cNvSpPr txBox="1"/>
          <p:nvPr/>
        </p:nvSpPr>
        <p:spPr>
          <a:xfrm>
            <a:off x="1457325" y="4562475"/>
            <a:ext cx="60674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Podemos observar que o </a:t>
            </a:r>
            <a:r>
              <a:rPr lang="pt-BR" sz="2400" dirty="0" err="1"/>
              <a:t>padding</a:t>
            </a:r>
            <a:r>
              <a:rPr lang="pt-BR" sz="2400" dirty="0"/>
              <a:t> deu um tamanho maior para nossa </a:t>
            </a:r>
            <a:r>
              <a:rPr lang="pt-BR" sz="2400" dirty="0" err="1"/>
              <a:t>TextView</a:t>
            </a:r>
            <a:r>
              <a:rPr lang="pt-BR" sz="2400" dirty="0"/>
              <a:t> e a </a:t>
            </a:r>
            <a:r>
              <a:rPr lang="pt-BR" sz="2400" dirty="0" err="1"/>
              <a:t>margin</a:t>
            </a:r>
            <a:r>
              <a:rPr lang="pt-BR" sz="2400" dirty="0"/>
              <a:t> um espaçamento dentro do layout</a:t>
            </a:r>
          </a:p>
        </p:txBody>
      </p:sp>
    </p:spTree>
    <p:extLst>
      <p:ext uri="{BB962C8B-B14F-4D97-AF65-F5344CB8AC3E}">
        <p14:creationId xmlns:p14="http://schemas.microsoft.com/office/powerpoint/2010/main" val="35267544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48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739E4E7-6F18-47D5-ACC8-3ABB2F218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667"/>
            <a:ext cx="7151293" cy="545815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7AEB5BA-7FF2-49C4-850D-2BB99E05F6F2}"/>
              </a:ext>
            </a:extLst>
          </p:cNvPr>
          <p:cNvSpPr txBox="1"/>
          <p:nvPr/>
        </p:nvSpPr>
        <p:spPr>
          <a:xfrm>
            <a:off x="8734425" y="970344"/>
            <a:ext cx="3048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 propriedade </a:t>
            </a:r>
            <a:r>
              <a:rPr lang="pt-BR" sz="2400" dirty="0" err="1"/>
              <a:t>margin</a:t>
            </a:r>
            <a:r>
              <a:rPr lang="pt-BR" sz="2400" dirty="0"/>
              <a:t> simplesmente adiciona uma margem ao seu elemento. 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4F0610AB-358C-41F7-B6C5-C476CD98AE52}"/>
              </a:ext>
            </a:extLst>
          </p:cNvPr>
          <p:cNvCxnSpPr>
            <a:cxnSpLocks/>
          </p:cNvCxnSpPr>
          <p:nvPr/>
        </p:nvCxnSpPr>
        <p:spPr>
          <a:xfrm>
            <a:off x="4324350" y="970344"/>
            <a:ext cx="4238625" cy="36315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090B6574-B9C8-464E-8ECC-61C10DF948A2}"/>
              </a:ext>
            </a:extLst>
          </p:cNvPr>
          <p:cNvSpPr txBox="1"/>
          <p:nvPr/>
        </p:nvSpPr>
        <p:spPr>
          <a:xfrm>
            <a:off x="8067675" y="3899758"/>
            <a:ext cx="38290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 é responsável por definir uma distância interna entre um elemento e sua borda.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238CB9E5-1F60-4A9A-83EA-AB051A7FDBD4}"/>
              </a:ext>
            </a:extLst>
          </p:cNvPr>
          <p:cNvCxnSpPr>
            <a:cxnSpLocks/>
          </p:cNvCxnSpPr>
          <p:nvPr/>
        </p:nvCxnSpPr>
        <p:spPr>
          <a:xfrm>
            <a:off x="4324350" y="1752600"/>
            <a:ext cx="3627487" cy="24955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7033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49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997BDE1-7362-4362-BDEE-4739EECCE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094" y="579764"/>
            <a:ext cx="8724756" cy="117283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5557C6C-10E4-46E3-AC52-E2B1D7A93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094" y="1928613"/>
            <a:ext cx="8724756" cy="345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48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5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9358E38-99F0-44E3-9C5F-7C20FEBC7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66" y="841911"/>
            <a:ext cx="8116433" cy="89547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814EBDB-9FA4-4FF9-9A00-1FBA21FE7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52" y="1737386"/>
            <a:ext cx="4601217" cy="462979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D6A273D-8A46-4FD4-817A-419827B37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032" y="1709063"/>
            <a:ext cx="697327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943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50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A1939ED-48E7-4167-AFDA-224A0B4BC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866" y="1152907"/>
            <a:ext cx="9072091" cy="400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954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51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E57DF0A-06FA-45BC-8A9F-FA71E4616586}"/>
              </a:ext>
            </a:extLst>
          </p:cNvPr>
          <p:cNvSpPr txBox="1"/>
          <p:nvPr/>
        </p:nvSpPr>
        <p:spPr>
          <a:xfrm>
            <a:off x="2466975" y="552450"/>
            <a:ext cx="95440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/>
              <a:t>Gravity</a:t>
            </a:r>
            <a:r>
              <a:rPr lang="pt-BR" sz="2800" dirty="0"/>
              <a:t> é a mesma coisa que o alinhamento do texto como se fosse no Word </a:t>
            </a:r>
          </a:p>
          <a:p>
            <a:endParaRPr lang="pt-BR" sz="2800" dirty="0"/>
          </a:p>
          <a:p>
            <a:endParaRPr lang="pt-BR" sz="28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261DD18-BEBF-443C-81BC-A478B7103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2" y="1952625"/>
            <a:ext cx="4714875" cy="32575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AFA4140-448E-4944-9B06-BCCC5AFED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812" y="1952625"/>
            <a:ext cx="5943222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622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52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7F87E59-2B38-46D4-81F2-28FBBCC65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95" y="1871662"/>
            <a:ext cx="4781550" cy="296227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9EE0BFD-D714-4D76-B3D8-5230D9AC8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757" y="1666874"/>
            <a:ext cx="36957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906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53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6BFB95C-2E5F-46BF-9653-23CBF302E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1500187"/>
            <a:ext cx="5597361" cy="297656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57B83EE-1F8A-4BE1-81A5-FEFE265EC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47775"/>
            <a:ext cx="6181217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5443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54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83243A2-AC2E-4EB0-A971-29A2EC783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" y="352425"/>
            <a:ext cx="6334125" cy="27432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61F3CE5-40A7-432E-8C69-703B3F5D8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0" y="3095625"/>
            <a:ext cx="5301109" cy="177165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00E4AF5-E87D-4D58-A75D-4BE08F94C0C4}"/>
              </a:ext>
            </a:extLst>
          </p:cNvPr>
          <p:cNvSpPr txBox="1"/>
          <p:nvPr/>
        </p:nvSpPr>
        <p:spPr>
          <a:xfrm>
            <a:off x="531812" y="3429000"/>
            <a:ext cx="443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É possível atribuir dois valores </a:t>
            </a:r>
          </a:p>
        </p:txBody>
      </p:sp>
    </p:spTree>
    <p:extLst>
      <p:ext uri="{BB962C8B-B14F-4D97-AF65-F5344CB8AC3E}">
        <p14:creationId xmlns:p14="http://schemas.microsoft.com/office/powerpoint/2010/main" val="42324065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55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D74A831-7BFA-49C9-9CC1-B63365DE0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461962"/>
            <a:ext cx="5405438" cy="341930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076C10F-6213-454F-A041-6EAF8C9AE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61987"/>
            <a:ext cx="5732443" cy="214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636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56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629CB63-6CC2-4C25-9203-D73A2A2D2142}"/>
              </a:ext>
            </a:extLst>
          </p:cNvPr>
          <p:cNvSpPr txBox="1"/>
          <p:nvPr/>
        </p:nvSpPr>
        <p:spPr>
          <a:xfrm>
            <a:off x="1952625" y="482983"/>
            <a:ext cx="10067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Layout_ </a:t>
            </a:r>
            <a:r>
              <a:rPr lang="pt-BR" sz="2400" dirty="0" err="1"/>
              <a:t>gravit</a:t>
            </a:r>
            <a:r>
              <a:rPr lang="pt-BR" sz="2400" dirty="0"/>
              <a:t> ele define o elemento em relação ao elemento pai ou nosso layout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31A76B-607F-4F3C-8C2E-D7F359A42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762125"/>
            <a:ext cx="5105400" cy="15811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BBFB505-9031-4E4A-95AE-3CD136A75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337" y="2428875"/>
            <a:ext cx="5626290" cy="184785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A16AB0D-F7A6-437C-9178-5FB92DFE995F}"/>
              </a:ext>
            </a:extLst>
          </p:cNvPr>
          <p:cNvSpPr txBox="1"/>
          <p:nvPr/>
        </p:nvSpPr>
        <p:spPr>
          <a:xfrm>
            <a:off x="1304927" y="4772316"/>
            <a:ext cx="52292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Se observamos o </a:t>
            </a:r>
            <a:r>
              <a:rPr lang="pt-BR" sz="2400" dirty="0" err="1"/>
              <a:t>TextView</a:t>
            </a:r>
            <a:r>
              <a:rPr lang="pt-BR" sz="2400" dirty="0"/>
              <a:t> ele não é tão grande como o anterior, mais ao usarmos o </a:t>
            </a:r>
            <a:r>
              <a:rPr lang="pt-BR" sz="2400" dirty="0" err="1"/>
              <a:t>layout_gravity</a:t>
            </a:r>
            <a:r>
              <a:rPr lang="pt-BR" sz="2400" dirty="0"/>
              <a:t> ele é centralizado no meio do palco</a:t>
            </a:r>
          </a:p>
        </p:txBody>
      </p:sp>
    </p:spTree>
    <p:extLst>
      <p:ext uri="{BB962C8B-B14F-4D97-AF65-F5344CB8AC3E}">
        <p14:creationId xmlns:p14="http://schemas.microsoft.com/office/powerpoint/2010/main" val="26712993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57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D3ECCB8-EAFA-4A72-AC39-08E3F2A92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1152907"/>
            <a:ext cx="4381500" cy="18669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9940FB6-F10E-4748-A5C3-BAE2919BF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762" y="2881312"/>
            <a:ext cx="6477331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3476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58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48F358E-B60A-4DE5-98DC-260DEDA944A6}"/>
              </a:ext>
            </a:extLst>
          </p:cNvPr>
          <p:cNvSpPr txBox="1"/>
          <p:nvPr/>
        </p:nvSpPr>
        <p:spPr>
          <a:xfrm>
            <a:off x="2914650" y="581025"/>
            <a:ext cx="7515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Para colocar cor usamos o atributo </a:t>
            </a:r>
            <a:r>
              <a:rPr lang="pt-BR" dirty="0" err="1"/>
              <a:t>textColor</a:t>
            </a:r>
            <a:r>
              <a:rPr lang="pt-BR" dirty="0"/>
              <a:t> 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970E486-3D2E-4D9A-84B7-02D89D707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0" y="1500187"/>
            <a:ext cx="6267450" cy="84772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F5F4CC7-940A-496A-9640-766033FC5E9B}"/>
              </a:ext>
            </a:extLst>
          </p:cNvPr>
          <p:cNvSpPr txBox="1"/>
          <p:nvPr/>
        </p:nvSpPr>
        <p:spPr>
          <a:xfrm>
            <a:off x="2657475" y="2867025"/>
            <a:ext cx="7515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Usamos a cor da fonte em números Hexadecimal</a:t>
            </a:r>
          </a:p>
        </p:txBody>
      </p:sp>
    </p:spTree>
    <p:extLst>
      <p:ext uri="{BB962C8B-B14F-4D97-AF65-F5344CB8AC3E}">
        <p14:creationId xmlns:p14="http://schemas.microsoft.com/office/powerpoint/2010/main" val="34967316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59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34D6576-2BCB-4E70-A968-9221D9DBE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604837"/>
            <a:ext cx="6128964" cy="264318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15CD0E9-EBE7-4025-8C60-7A21995E5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038" y="3024187"/>
            <a:ext cx="7334409" cy="264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0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6</a:t>
            </a:fld>
            <a:endParaRPr lang="pt-BR"/>
          </a:p>
        </p:txBody>
      </p:sp>
      <p:pic>
        <p:nvPicPr>
          <p:cNvPr id="1026" name="Picture 2" descr="Imagens de aviso importante png - Gifs e Imagens Animadas">
            <a:extLst>
              <a:ext uri="{FF2B5EF4-FFF2-40B4-BE49-F238E27FC236}">
                <a16:creationId xmlns:a16="http://schemas.microsoft.com/office/drawing/2014/main" id="{DC368FB8-91CD-4769-886B-CC076561C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74" y="837571"/>
            <a:ext cx="28098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D20F6E2-F0B0-47DE-8DB8-4BBC1FFB437E}"/>
              </a:ext>
            </a:extLst>
          </p:cNvPr>
          <p:cNvSpPr txBox="1"/>
          <p:nvPr/>
        </p:nvSpPr>
        <p:spPr>
          <a:xfrm>
            <a:off x="1276709" y="2579298"/>
            <a:ext cx="860053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/>
              <a:t>Não existe XML ou layout que comece sem uma </a:t>
            </a:r>
            <a:r>
              <a:rPr lang="pt-BR" sz="4400" dirty="0" err="1"/>
              <a:t>ViewGroup</a:t>
            </a:r>
            <a:r>
              <a:rPr lang="pt-BR" sz="4400" dirty="0"/>
              <a:t>, pois todo layout possui uma </a:t>
            </a:r>
            <a:r>
              <a:rPr lang="pt-BR" sz="4400" dirty="0" err="1"/>
              <a:t>ViewGroup</a:t>
            </a:r>
            <a:r>
              <a:rPr lang="pt-BR" sz="4400" dirty="0"/>
              <a:t> como raiz</a:t>
            </a:r>
          </a:p>
        </p:txBody>
      </p:sp>
      <p:pic>
        <p:nvPicPr>
          <p:cNvPr id="1028" name="Picture 4" descr="Importante-RED – Emagrecer de Vez">
            <a:extLst>
              <a:ext uri="{FF2B5EF4-FFF2-40B4-BE49-F238E27FC236}">
                <a16:creationId xmlns:a16="http://schemas.microsoft.com/office/drawing/2014/main" id="{7265F2E0-6570-4417-B8FE-0E753B0AF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418" y="5380065"/>
            <a:ext cx="4314825" cy="10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55381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60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15BA83F-1B2F-44AC-862A-47E443446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587" y="970344"/>
            <a:ext cx="3548063" cy="501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7940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61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4D69E3D-031E-483C-9415-361BFAD1B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7" y="1900237"/>
            <a:ext cx="4562475" cy="305752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7B59BDD-695E-4D15-B44F-9F6072B2CCA6}"/>
              </a:ext>
            </a:extLst>
          </p:cNvPr>
          <p:cNvSpPr txBox="1"/>
          <p:nvPr/>
        </p:nvSpPr>
        <p:spPr>
          <a:xfrm>
            <a:off x="1714500" y="485775"/>
            <a:ext cx="7629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Background pode ser usado para pintar dentro o elemento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5CC307-92CC-4029-9F69-8B8EE1CB2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462" y="1347787"/>
            <a:ext cx="6041445" cy="121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3134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62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E503D0D-FE47-498B-9A21-9A3149D00E09}"/>
              </a:ext>
            </a:extLst>
          </p:cNvPr>
          <p:cNvSpPr txBox="1"/>
          <p:nvPr/>
        </p:nvSpPr>
        <p:spPr>
          <a:xfrm>
            <a:off x="1866900" y="464616"/>
            <a:ext cx="8477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Background no Layout  </a:t>
            </a:r>
          </a:p>
          <a:p>
            <a:r>
              <a:rPr lang="pt-BR" sz="2400" dirty="0"/>
              <a:t>Não se usa </a:t>
            </a:r>
            <a:r>
              <a:rPr lang="pt-BR" sz="2400" dirty="0" err="1"/>
              <a:t>textColor</a:t>
            </a:r>
            <a:r>
              <a:rPr lang="pt-BR" sz="2400" dirty="0"/>
              <a:t> </a:t>
            </a:r>
            <a:r>
              <a:rPr lang="pt-BR" sz="2400" dirty="0" err="1"/>
              <a:t>Viewgroup</a:t>
            </a:r>
            <a:r>
              <a:rPr lang="pt-BR" sz="2400" dirty="0"/>
              <a:t>, mais sim </a:t>
            </a:r>
          </a:p>
          <a:p>
            <a:r>
              <a:rPr lang="pt-BR" sz="2400" dirty="0"/>
              <a:t>background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D3F0B0-6405-4DF0-876A-119B5C1D2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95" y="2214562"/>
            <a:ext cx="5862808" cy="50006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1CBA9CF-7489-47DE-A331-32254FA62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281" y="283778"/>
            <a:ext cx="3995737" cy="657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020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63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15BA83F-1B2F-44AC-862A-47E443446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587" y="970344"/>
            <a:ext cx="3548063" cy="501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360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64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C7FF44D-2C14-4ED7-9D33-61E9978077C8}"/>
              </a:ext>
            </a:extLst>
          </p:cNvPr>
          <p:cNvSpPr txBox="1"/>
          <p:nvPr/>
        </p:nvSpPr>
        <p:spPr>
          <a:xfrm>
            <a:off x="2714625" y="514350"/>
            <a:ext cx="7639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err="1"/>
              <a:t>TextView</a:t>
            </a:r>
            <a:r>
              <a:rPr lang="pt-BR" sz="3200" dirty="0"/>
              <a:t> e seus atributos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FFB7275-E3CD-435F-8A7D-631C21F8714A}"/>
              </a:ext>
            </a:extLst>
          </p:cNvPr>
          <p:cNvSpPr txBox="1"/>
          <p:nvPr/>
        </p:nvSpPr>
        <p:spPr>
          <a:xfrm>
            <a:off x="2397429" y="1400859"/>
            <a:ext cx="64893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/>
              <a:t>textSize</a:t>
            </a:r>
            <a:r>
              <a:rPr lang="pt-BR" sz="2800" dirty="0"/>
              <a:t>: permite aumentar o tamanho da fonte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AD22E4E-7C0B-4D41-976E-F8ECC9577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95" y="2656700"/>
            <a:ext cx="5488630" cy="285791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CB03024-815C-466F-94DE-2318088EA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5253037"/>
            <a:ext cx="7037100" cy="128111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7807940-C38E-4CC6-A6EF-513603491051}"/>
              </a:ext>
            </a:extLst>
          </p:cNvPr>
          <p:cNvSpPr txBox="1"/>
          <p:nvPr/>
        </p:nvSpPr>
        <p:spPr>
          <a:xfrm>
            <a:off x="8162925" y="2781300"/>
            <a:ext cx="2876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</a:t>
            </a:r>
            <a:r>
              <a:rPr lang="pt-BR" dirty="0" err="1"/>
              <a:t>android</a:t>
            </a:r>
            <a:r>
              <a:rPr lang="pt-BR" dirty="0"/>
              <a:t> permite usar pixel mais por causa de resolução full </a:t>
            </a:r>
            <a:r>
              <a:rPr lang="pt-BR" dirty="0" err="1"/>
              <a:t>Hd</a:t>
            </a:r>
            <a:r>
              <a:rPr lang="pt-BR" dirty="0"/>
              <a:t> usamos a sigla </a:t>
            </a:r>
            <a:r>
              <a:rPr lang="pt-BR" dirty="0" err="1"/>
              <a:t>sp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38627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65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3676EE8-1579-474B-8A9F-9ADF7DF7268F}"/>
              </a:ext>
            </a:extLst>
          </p:cNvPr>
          <p:cNvSpPr txBox="1"/>
          <p:nvPr/>
        </p:nvSpPr>
        <p:spPr>
          <a:xfrm>
            <a:off x="2476500" y="473551"/>
            <a:ext cx="7448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err="1"/>
              <a:t>fontFamily</a:t>
            </a:r>
            <a:r>
              <a:rPr lang="pt-BR" sz="3200" dirty="0"/>
              <a:t>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2C70F80-54AD-488E-BCA8-76088D35C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1314449"/>
            <a:ext cx="5181600" cy="285427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804D220-9363-4249-B77A-51413E7B9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4652962"/>
            <a:ext cx="5295900" cy="140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0526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66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D6C50FB-B2C0-4F52-85EF-03A17B7AC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20" y="67439"/>
            <a:ext cx="4728048" cy="108546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0650C81-6C01-4D1C-BC7D-FAD9549FA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111" y="1152907"/>
            <a:ext cx="6279709" cy="157638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10C555B-92B3-4BFD-A6DA-2A6AC50DA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6995" y="3005137"/>
            <a:ext cx="7820999" cy="269995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76E901D-8506-4C5A-9E0D-BE52C1564A47}"/>
              </a:ext>
            </a:extLst>
          </p:cNvPr>
          <p:cNvSpPr txBox="1"/>
          <p:nvPr/>
        </p:nvSpPr>
        <p:spPr>
          <a:xfrm>
            <a:off x="5692552" y="5705093"/>
            <a:ext cx="1266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Clique em More </a:t>
            </a:r>
            <a:r>
              <a:rPr lang="pt-BR" dirty="0" err="1"/>
              <a:t>Fonts</a:t>
            </a:r>
            <a:r>
              <a:rPr lang="pt-BR" dirty="0"/>
              <a:t>..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4765833A-8C64-4E63-9BC7-969D15F615F7}"/>
              </a:ext>
            </a:extLst>
          </p:cNvPr>
          <p:cNvCxnSpPr>
            <a:cxnSpLocks/>
          </p:cNvCxnSpPr>
          <p:nvPr/>
        </p:nvCxnSpPr>
        <p:spPr>
          <a:xfrm flipV="1">
            <a:off x="6829425" y="5581650"/>
            <a:ext cx="1219200" cy="39928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0819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67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FA64036-BD6D-4EEC-B661-02C18C740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975" y="461227"/>
            <a:ext cx="7767637" cy="603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4382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68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ECEEB80-A34F-4DC7-9601-01330FE2B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719137"/>
            <a:ext cx="5027116" cy="255746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CEBCB31-69AF-41C7-98E2-4C8146589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787" y="3276600"/>
            <a:ext cx="7351005" cy="144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714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69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2A3916A-B0DA-4F94-8722-1367361E6E46}"/>
              </a:ext>
            </a:extLst>
          </p:cNvPr>
          <p:cNvSpPr txBox="1"/>
          <p:nvPr/>
        </p:nvSpPr>
        <p:spPr>
          <a:xfrm>
            <a:off x="2524125" y="400050"/>
            <a:ext cx="723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textStyle</a:t>
            </a:r>
            <a:r>
              <a:rPr lang="pt-BR" dirty="0"/>
              <a:t> podemos customizar o elemento usando negrito, itálico e normal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F1E82C1-8D2A-4487-AF95-6DD537F45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543049"/>
            <a:ext cx="9712138" cy="101917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D2D91F8-7D55-4E99-AFF9-56EE754AB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912" y="3133724"/>
            <a:ext cx="7788531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88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7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E738057-E001-4582-816B-B3A7FA097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509" y="136525"/>
            <a:ext cx="3330557" cy="634201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BEF09C2-4BC4-4A4E-BD27-8F5AAB4D3FB1}"/>
              </a:ext>
            </a:extLst>
          </p:cNvPr>
          <p:cNvSpPr txBox="1"/>
          <p:nvPr/>
        </p:nvSpPr>
        <p:spPr>
          <a:xfrm>
            <a:off x="586596" y="1518249"/>
            <a:ext cx="3856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Aqui temos uma tela de como ficaria no emulador do </a:t>
            </a:r>
            <a:r>
              <a:rPr lang="pt-BR" dirty="0" err="1"/>
              <a:t>android</a:t>
            </a:r>
            <a:endParaRPr lang="pt-BR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D9994A7-3D41-4997-8ED5-0DA068EB2C22}"/>
              </a:ext>
            </a:extLst>
          </p:cNvPr>
          <p:cNvCxnSpPr>
            <a:cxnSpLocks/>
          </p:cNvCxnSpPr>
          <p:nvPr/>
        </p:nvCxnSpPr>
        <p:spPr>
          <a:xfrm>
            <a:off x="3400425" y="1966823"/>
            <a:ext cx="2085975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9488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70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323CA45-8540-46E2-9BDB-CAF6E96BDA7E}"/>
              </a:ext>
            </a:extLst>
          </p:cNvPr>
          <p:cNvSpPr txBox="1"/>
          <p:nvPr/>
        </p:nvSpPr>
        <p:spPr>
          <a:xfrm>
            <a:off x="2543175" y="485775"/>
            <a:ext cx="7867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Podemos usar mais de um elemento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6CAD25E-980C-4A56-A125-F9CBC5DBF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49" y="1443037"/>
            <a:ext cx="9566635" cy="70961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E5E2A98-E08D-4713-BF0C-B4B92C241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237" y="3071812"/>
            <a:ext cx="5525582" cy="103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6922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71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1CF97F0-3F05-4FE5-BE6B-317AA91BB17A}"/>
              </a:ext>
            </a:extLst>
          </p:cNvPr>
          <p:cNvSpPr txBox="1"/>
          <p:nvPr/>
        </p:nvSpPr>
        <p:spPr>
          <a:xfrm>
            <a:off x="2371724" y="542925"/>
            <a:ext cx="9591675" cy="828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/>
              <a:t>lineSpacingExtra</a:t>
            </a:r>
            <a:r>
              <a:rPr lang="pt-BR" sz="2400" dirty="0"/>
              <a:t> é usada para definir densidade de pixels para o elemento inserindo espaçamento entre as palavras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E551456-92B2-42D1-8851-024297A25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2" y="2435224"/>
            <a:ext cx="11057632" cy="102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4914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72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BA8FB5E-CD13-46CE-A6D1-5CA42708C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73547"/>
            <a:ext cx="6915150" cy="325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152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73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C4938F0-C3CE-4F30-9816-78D183AD2BFE}"/>
              </a:ext>
            </a:extLst>
          </p:cNvPr>
          <p:cNvSpPr txBox="1"/>
          <p:nvPr/>
        </p:nvSpPr>
        <p:spPr>
          <a:xfrm>
            <a:off x="2838449" y="495300"/>
            <a:ext cx="8346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/>
              <a:t>textAllCaps</a:t>
            </a:r>
            <a:r>
              <a:rPr lang="pt-BR" sz="2400" dirty="0"/>
              <a:t> </a:t>
            </a:r>
            <a:r>
              <a:rPr lang="pt-BR" sz="2400" dirty="0" err="1"/>
              <a:t>trarnforma</a:t>
            </a:r>
            <a:r>
              <a:rPr lang="pt-BR" sz="2400" dirty="0"/>
              <a:t> nosso </a:t>
            </a:r>
            <a:r>
              <a:rPr lang="pt-BR" sz="2400" dirty="0" err="1"/>
              <a:t>textView</a:t>
            </a:r>
            <a:r>
              <a:rPr lang="pt-BR" sz="2400" dirty="0"/>
              <a:t> em maiúsculo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DF21480-AB7B-4F66-9BE2-3903466B2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4" y="1490662"/>
            <a:ext cx="5897711" cy="66198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EBD100E-BF1E-45C8-8415-327B06E4F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547937"/>
            <a:ext cx="6336546" cy="305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8304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74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BF12250-B9B6-47EF-83FF-ECB9028F5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579" y="1152907"/>
            <a:ext cx="7249809" cy="74256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BA72074-E464-4C3A-AE1E-32D934F5F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987" y="2619375"/>
            <a:ext cx="5884657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04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75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85B3B35-F6C2-4FD3-8722-49AE46A7CED8}"/>
              </a:ext>
            </a:extLst>
          </p:cNvPr>
          <p:cNvSpPr txBox="1"/>
          <p:nvPr/>
        </p:nvSpPr>
        <p:spPr>
          <a:xfrm>
            <a:off x="531812" y="485776"/>
            <a:ext cx="114506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err="1"/>
              <a:t>Exercicio</a:t>
            </a:r>
            <a:r>
              <a:rPr lang="pt-BR" sz="3200" dirty="0"/>
              <a:t> –</a:t>
            </a:r>
            <a:r>
              <a:rPr lang="pt-BR" sz="3200" dirty="0" err="1"/>
              <a:t>LinearLayout</a:t>
            </a:r>
            <a:endParaRPr lang="pt-BR" sz="3200" dirty="0"/>
          </a:p>
          <a:p>
            <a:endParaRPr lang="pt-BR" sz="3200" dirty="0"/>
          </a:p>
          <a:p>
            <a:r>
              <a:rPr lang="pt-BR" sz="3200" dirty="0"/>
              <a:t>Faça a criação do layout abaixo no Android Studio usando Linear Layout</a:t>
            </a:r>
          </a:p>
          <a:p>
            <a:r>
              <a:rPr lang="pt-BR" sz="3200" dirty="0"/>
              <a:t>Para os elementos de texto A,B e </a:t>
            </a:r>
            <a:r>
              <a:rPr lang="pt-BR" sz="3200" dirty="0" err="1"/>
              <a:t>Text</a:t>
            </a:r>
            <a:r>
              <a:rPr lang="pt-BR" sz="3200" dirty="0"/>
              <a:t>, pode-se usar o </a:t>
            </a:r>
            <a:r>
              <a:rPr lang="pt-BR" sz="3200" dirty="0" err="1"/>
              <a:t>template</a:t>
            </a:r>
            <a:r>
              <a:rPr lang="pt-BR" sz="3200" dirty="0"/>
              <a:t> abaixo: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F82589-3548-45F4-AC86-0742A160A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37" y="3570864"/>
            <a:ext cx="9260391" cy="280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905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76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76D0003-2B0C-48B8-8C29-EAB678DB6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338137"/>
            <a:ext cx="3505200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263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77</a:t>
            </a:fld>
            <a:endParaRPr lang="pt-BR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0778506-F92D-47DB-AD88-D383661764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125" y="1659285"/>
            <a:ext cx="11512126" cy="35394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pt-BR" altLang="pt-BR" sz="3200" b="0" i="0" u="sng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androidx.constraintlayout.widget.ConstraintLayout</a:t>
            </a:r>
            <a:r>
              <a:rPr kumimoji="0" lang="pt-BR" altLang="pt-BR" sz="3200" b="0" i="0" u="sng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xmlns: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"http://schemas.android.com/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apk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/res/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android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xmlns: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app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="http://schemas.android.com/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apk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/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res-auto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xmlns: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tools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="http://schemas.android.com/tools"</a:t>
            </a:r>
            <a:b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:layout_width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match_parent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:layout_height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match_parent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tools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:context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=".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MainActivity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endParaRPr kumimoji="0" lang="pt-BR" altLang="pt-BR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90235C03-03A3-4A7E-BBB9-62423F55FB0E}"/>
              </a:ext>
            </a:extLst>
          </p:cNvPr>
          <p:cNvCxnSpPr/>
          <p:nvPr/>
        </p:nvCxnSpPr>
        <p:spPr>
          <a:xfrm flipV="1">
            <a:off x="3838575" y="1047750"/>
            <a:ext cx="120015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81884D9-CB24-4E95-846C-6B0AB9278EBB}"/>
              </a:ext>
            </a:extLst>
          </p:cNvPr>
          <p:cNvSpPr txBox="1"/>
          <p:nvPr/>
        </p:nvSpPr>
        <p:spPr>
          <a:xfrm>
            <a:off x="5210174" y="485776"/>
            <a:ext cx="3590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Troque para </a:t>
            </a:r>
            <a:r>
              <a:rPr lang="pt-BR" sz="2400" dirty="0" err="1"/>
              <a:t>LinearLayout</a:t>
            </a:r>
            <a:endParaRPr lang="pt-BR" sz="2400" dirty="0"/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AFED8ECD-83AC-4B20-B0CF-8AF0F7278A17}"/>
              </a:ext>
            </a:extLst>
          </p:cNvPr>
          <p:cNvCxnSpPr/>
          <p:nvPr/>
        </p:nvCxnSpPr>
        <p:spPr>
          <a:xfrm>
            <a:off x="6457950" y="4791075"/>
            <a:ext cx="1476375" cy="771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03A2A6F-9EA5-4423-AFA6-297129DABDB0}"/>
              </a:ext>
            </a:extLst>
          </p:cNvPr>
          <p:cNvSpPr txBox="1"/>
          <p:nvPr/>
        </p:nvSpPr>
        <p:spPr>
          <a:xfrm>
            <a:off x="7934325" y="5198715"/>
            <a:ext cx="41243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Insira o </a:t>
            </a:r>
            <a:r>
              <a:rPr lang="pt-BR" sz="3200" dirty="0" err="1"/>
              <a:t>orientation</a:t>
            </a:r>
            <a:r>
              <a:rPr lang="pt-BR" sz="3200" dirty="0"/>
              <a:t> =“vertical</a:t>
            </a:r>
          </a:p>
        </p:txBody>
      </p:sp>
    </p:spTree>
    <p:extLst>
      <p:ext uri="{BB962C8B-B14F-4D97-AF65-F5344CB8AC3E}">
        <p14:creationId xmlns:p14="http://schemas.microsoft.com/office/powerpoint/2010/main" val="34648046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78</a:t>
            </a:fld>
            <a:endParaRPr lang="pt-BR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B97C973-4DE5-4F90-AFFA-0CBE832367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3950" y="1465217"/>
            <a:ext cx="10893175" cy="23083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4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pt-BR" altLang="pt-BR" sz="4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LinearLayout</a:t>
            </a:r>
            <a:br>
              <a:rPr kumimoji="0" lang="pt-BR" altLang="pt-BR" sz="4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pt-BR" altLang="pt-BR" sz="4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   </a:t>
            </a:r>
            <a:r>
              <a:rPr kumimoji="0" lang="pt-BR" altLang="pt-BR" sz="4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48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:layout_width</a:t>
            </a:r>
            <a:r>
              <a:rPr kumimoji="0" lang="pt-BR" altLang="pt-BR" sz="4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pt-BR" altLang="pt-BR" sz="4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match_parent</a:t>
            </a:r>
            <a:r>
              <a:rPr kumimoji="0" lang="pt-BR" altLang="pt-BR" sz="4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pt-BR" altLang="pt-BR" sz="4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4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4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48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:layout_height</a:t>
            </a:r>
            <a:r>
              <a:rPr kumimoji="0" lang="pt-BR" altLang="pt-BR" sz="4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pt-BR" altLang="pt-BR" sz="4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wrap_content</a:t>
            </a:r>
            <a:r>
              <a:rPr kumimoji="0" lang="pt-BR" altLang="pt-BR" sz="4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pt-BR" altLang="pt-BR" sz="4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endParaRPr kumimoji="0" lang="pt-BR" altLang="pt-BR" sz="8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4835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79</a:t>
            </a:fld>
            <a:endParaRPr lang="pt-BR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587F2F6-8F80-4E9E-9F28-2C68E5DE4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725" y="181957"/>
            <a:ext cx="7128746" cy="64940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TextView</a:t>
            </a:r>
            <a:b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   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:layout_width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="0dp"</a:t>
            </a:r>
            <a:b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:layout_height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="wrap_content"</a:t>
            </a:r>
            <a:b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:text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="A"</a:t>
            </a:r>
            <a:b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:padding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="64dp"</a:t>
            </a:r>
            <a:b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:fontFamily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="casual"</a:t>
            </a:r>
            <a:b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:textSize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="26sp"</a:t>
            </a:r>
            <a:b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:gravity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="center"</a:t>
            </a:r>
            <a:b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:textStyle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="bold|italic"</a:t>
            </a:r>
            <a:b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:textAllCaps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="true"</a:t>
            </a:r>
            <a:b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:textColor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="#1C3065"</a:t>
            </a:r>
            <a:b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:layout_weight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="1"</a:t>
            </a:r>
            <a:b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3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endParaRPr kumimoji="0" lang="pt-BR" altLang="pt-BR" sz="6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866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8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274D74F-A6D4-4389-929B-6164D046B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982"/>
            <a:ext cx="8192643" cy="97168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24942F6-0451-486F-B959-D6C45302C92C}"/>
              </a:ext>
            </a:extLst>
          </p:cNvPr>
          <p:cNvSpPr txBox="1"/>
          <p:nvPr/>
        </p:nvSpPr>
        <p:spPr>
          <a:xfrm>
            <a:off x="928687" y="1881098"/>
            <a:ext cx="103346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A quantidade de elementos influencia no processamento e tempo de carregamento da tela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Quanto mais elementos e mais níveis, mais custo para o processamento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Deve manter um layout plano </a:t>
            </a:r>
          </a:p>
        </p:txBody>
      </p:sp>
    </p:spTree>
    <p:extLst>
      <p:ext uri="{BB962C8B-B14F-4D97-AF65-F5344CB8AC3E}">
        <p14:creationId xmlns:p14="http://schemas.microsoft.com/office/powerpoint/2010/main" val="13079478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80</a:t>
            </a:fld>
            <a:endParaRPr lang="pt-BR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BEAAB04-26D5-478A-82AE-404436919A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12" y="151179"/>
            <a:ext cx="6576672" cy="655564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TextView</a:t>
            </a:r>
            <a:b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:layout_width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="0dp"</a:t>
            </a:r>
            <a:b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:layout_height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="wrap_content"</a:t>
            </a:r>
            <a:b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:text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="B"</a:t>
            </a:r>
            <a:b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:padding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="64dp"</a:t>
            </a:r>
            <a:b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:gravity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="center"</a:t>
            </a:r>
            <a:b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:fontFamily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="casual"</a:t>
            </a:r>
            <a:b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:textSize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="26sp"</a:t>
            </a:r>
            <a:b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:textStyle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="bold|italic"</a:t>
            </a:r>
            <a:b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:textAllCaps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="true"</a:t>
            </a:r>
            <a:b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:textColor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="#1C3065"</a:t>
            </a:r>
            <a:b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:layout_weight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="1"</a:t>
            </a:r>
            <a:b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b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&lt;/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LinearLayout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endParaRPr kumimoji="0" lang="pt-BR" altLang="pt-BR" sz="5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6061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81</a:t>
            </a:fld>
            <a:endParaRPr lang="pt-BR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7656EBA-A30F-49B9-AEA6-82B2F2ACB2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9961" y="533935"/>
            <a:ext cx="5769113" cy="60016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TextView</a:t>
            </a:r>
            <a:b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  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:layout_width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wrap_content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:layout_height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wrap_content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:fontFamily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="casual"</a:t>
            </a:r>
            <a:b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:gravity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="center"</a:t>
            </a:r>
            <a:b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:lineSpacingExtra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="10dp"</a:t>
            </a:r>
            <a:b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:layout_marginTop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="16dp"</a:t>
            </a:r>
            <a:b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:text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Text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1"</a:t>
            </a:r>
            <a:b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:paddingStart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="32dp"</a:t>
            </a:r>
            <a:b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:paddingEnd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="32dp"</a:t>
            </a:r>
            <a:b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:layout_gravity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="center"</a:t>
            </a:r>
            <a:b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:textAllCaps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true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:textColor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="#1C3065"</a:t>
            </a:r>
            <a:b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:textSize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="22sp"</a:t>
            </a:r>
            <a:b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:textStyle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bold|italic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endParaRPr kumimoji="0" lang="pt-BR" altLang="pt-BR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6198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82</a:t>
            </a:fld>
            <a:endParaRPr lang="pt-BR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A1BF510-4888-46DF-917A-4B726E41AA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4525" y="138739"/>
            <a:ext cx="5654305" cy="63709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&lt;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TextView</a:t>
            </a:r>
            <a:b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:layout_width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wrap_content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:layout_height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wrap_content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:fontFamily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="casual"</a:t>
            </a:r>
            <a:b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:gravity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="center"</a:t>
            </a:r>
            <a:b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:lineSpacingExtra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="10dp"</a:t>
            </a:r>
            <a:b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:layout_marginTop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="16dp"</a:t>
            </a:r>
            <a:b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:text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Text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2"</a:t>
            </a:r>
            <a:b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:paddingStart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="32dp"</a:t>
            </a:r>
            <a:b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:paddingEnd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="32dp"</a:t>
            </a:r>
            <a:b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:layout_gravity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="center"</a:t>
            </a:r>
            <a:b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:textAllCaps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true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:textColor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="#1C3065"</a:t>
            </a:r>
            <a:b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:textSize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="22sp"</a:t>
            </a:r>
            <a:b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:textStyle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bold|italic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b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&lt;/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LinearLayout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endParaRPr kumimoji="0" lang="pt-BR" altLang="pt-BR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5222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83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F0E8D15-852A-4609-AF78-54EA79FB21FB}"/>
              </a:ext>
            </a:extLst>
          </p:cNvPr>
          <p:cNvSpPr txBox="1"/>
          <p:nvPr/>
        </p:nvSpPr>
        <p:spPr>
          <a:xfrm>
            <a:off x="1862137" y="447124"/>
            <a:ext cx="8467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Agora vamos construir este modelo abaixo: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1295F10-13E2-40F0-906A-58DA39836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49" y="885825"/>
            <a:ext cx="4229101" cy="598379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D745BAA-B1F9-4C79-8519-E89B1DD853B5}"/>
              </a:ext>
            </a:extLst>
          </p:cNvPr>
          <p:cNvSpPr txBox="1"/>
          <p:nvPr/>
        </p:nvSpPr>
        <p:spPr>
          <a:xfrm>
            <a:off x="9344025" y="4010025"/>
            <a:ext cx="201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Barra de rolagem 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B44DC375-CCBB-4CBE-8686-F6E9E8416052}"/>
              </a:ext>
            </a:extLst>
          </p:cNvPr>
          <p:cNvCxnSpPr/>
          <p:nvPr/>
        </p:nvCxnSpPr>
        <p:spPr>
          <a:xfrm flipH="1" flipV="1">
            <a:off x="6181725" y="2790825"/>
            <a:ext cx="3171825" cy="13525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D8932F13-54FD-4C83-93C5-7AF4520939B7}"/>
              </a:ext>
            </a:extLst>
          </p:cNvPr>
          <p:cNvCxnSpPr>
            <a:cxnSpLocks/>
          </p:cNvCxnSpPr>
          <p:nvPr/>
        </p:nvCxnSpPr>
        <p:spPr>
          <a:xfrm flipH="1" flipV="1">
            <a:off x="3009901" y="2790825"/>
            <a:ext cx="3740942" cy="21050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A367537-86D4-4557-B37A-CD9888CE9C26}"/>
              </a:ext>
            </a:extLst>
          </p:cNvPr>
          <p:cNvSpPr txBox="1"/>
          <p:nvPr/>
        </p:nvSpPr>
        <p:spPr>
          <a:xfrm>
            <a:off x="6905625" y="4829175"/>
            <a:ext cx="244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TextView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997939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84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B0490FD-8714-4471-9F46-7521A43B8749}"/>
              </a:ext>
            </a:extLst>
          </p:cNvPr>
          <p:cNvSpPr txBox="1"/>
          <p:nvPr/>
        </p:nvSpPr>
        <p:spPr>
          <a:xfrm>
            <a:off x="1600200" y="667512"/>
            <a:ext cx="102138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err="1"/>
              <a:t>ScrollView</a:t>
            </a:r>
            <a:r>
              <a:rPr lang="pt-BR" sz="3600" dirty="0"/>
              <a:t> </a:t>
            </a:r>
          </a:p>
          <a:p>
            <a:endParaRPr lang="pt-BR" sz="2800" dirty="0"/>
          </a:p>
          <a:p>
            <a:r>
              <a:rPr lang="pt-BR" sz="2800" dirty="0"/>
              <a:t>O elemento </a:t>
            </a:r>
            <a:r>
              <a:rPr lang="pt-BR" sz="2800" dirty="0" err="1"/>
              <a:t>ScrollView</a:t>
            </a:r>
            <a:r>
              <a:rPr lang="pt-BR" sz="2800" dirty="0"/>
              <a:t> permite criar uma barra de rolagem vertical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C16B47F-072A-4538-9424-170980018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04" y="2871396"/>
            <a:ext cx="10607040" cy="230410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00B6AA63-ADC4-479E-92A8-E09BDBDFFF7A}"/>
              </a:ext>
            </a:extLst>
          </p:cNvPr>
          <p:cNvSpPr txBox="1"/>
          <p:nvPr/>
        </p:nvSpPr>
        <p:spPr>
          <a:xfrm>
            <a:off x="5659755" y="5366004"/>
            <a:ext cx="4700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Para que a função seja ativada basta mudar o comando </a:t>
            </a:r>
            <a:r>
              <a:rPr lang="pt-BR" dirty="0" err="1"/>
              <a:t>andridx.constraintLayout.widget</a:t>
            </a:r>
            <a:r>
              <a:rPr lang="pt-BR" dirty="0"/>
              <a:t> para</a:t>
            </a:r>
          </a:p>
          <a:p>
            <a:r>
              <a:rPr lang="pt-BR" dirty="0" err="1"/>
              <a:t>ScrollView</a:t>
            </a:r>
            <a:r>
              <a:rPr lang="pt-BR" dirty="0"/>
              <a:t> 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11071097-2BE1-448B-A5D2-62E48F9417A6}"/>
              </a:ext>
            </a:extLst>
          </p:cNvPr>
          <p:cNvCxnSpPr>
            <a:cxnSpLocks/>
          </p:cNvCxnSpPr>
          <p:nvPr/>
        </p:nvCxnSpPr>
        <p:spPr>
          <a:xfrm flipH="1" flipV="1">
            <a:off x="3535300" y="3429000"/>
            <a:ext cx="2865500" cy="20113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21561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85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5665EE3-5751-48DD-9AE7-19E09A7DF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079" y="1152907"/>
            <a:ext cx="7591425" cy="183832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0793BDE-E2D4-40CD-8656-B7F9477958F7}"/>
              </a:ext>
            </a:extLst>
          </p:cNvPr>
          <p:cNvSpPr txBox="1"/>
          <p:nvPr/>
        </p:nvSpPr>
        <p:spPr>
          <a:xfrm>
            <a:off x="2441448" y="4617720"/>
            <a:ext cx="5385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Após a mudança para </a:t>
            </a:r>
            <a:r>
              <a:rPr lang="pt-BR" dirty="0" err="1"/>
              <a:t>ScrollView</a:t>
            </a:r>
            <a:r>
              <a:rPr lang="pt-BR" dirty="0"/>
              <a:t> não aparecera nossa tela 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B49B8D99-1A73-447E-88F2-A11733607779}"/>
              </a:ext>
            </a:extLst>
          </p:cNvPr>
          <p:cNvCxnSpPr/>
          <p:nvPr/>
        </p:nvCxnSpPr>
        <p:spPr>
          <a:xfrm flipH="1" flipV="1">
            <a:off x="2862072" y="1444752"/>
            <a:ext cx="2423160" cy="3236976"/>
          </a:xfrm>
          <a:prstGeom prst="straightConnector1">
            <a:avLst/>
          </a:prstGeom>
          <a:ln w="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89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86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FE5E4F9-F6E7-4D30-B905-D5DC030BF1DE}"/>
              </a:ext>
            </a:extLst>
          </p:cNvPr>
          <p:cNvSpPr txBox="1"/>
          <p:nvPr/>
        </p:nvSpPr>
        <p:spPr>
          <a:xfrm>
            <a:off x="2305050" y="554845"/>
            <a:ext cx="7058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Nossa tela ficará assim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30BF054-072C-491B-BD1F-F2A139050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154" y="554845"/>
            <a:ext cx="3467100" cy="61150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0AC3F2E-C7AC-4FC6-97DC-7C6DA1760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7" y="1459801"/>
            <a:ext cx="724852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1801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87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479C4A3-7E7F-4DF9-BE8B-7583046C6EA3}"/>
              </a:ext>
            </a:extLst>
          </p:cNvPr>
          <p:cNvSpPr txBox="1"/>
          <p:nvPr/>
        </p:nvSpPr>
        <p:spPr>
          <a:xfrm>
            <a:off x="1536192" y="787782"/>
            <a:ext cx="9153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Agora vamos criar um </a:t>
            </a:r>
            <a:r>
              <a:rPr lang="pt-BR" dirty="0" err="1"/>
              <a:t>layoutLinear</a:t>
            </a:r>
            <a:r>
              <a:rPr lang="pt-BR" dirty="0"/>
              <a:t> usando a formatação &lt;</a:t>
            </a:r>
            <a:r>
              <a:rPr lang="pt-BR" dirty="0" err="1"/>
              <a:t>LinearLayout</a:t>
            </a:r>
            <a:r>
              <a:rPr lang="pt-BR" dirty="0"/>
              <a:t>&gt;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EFF78B1-AF5D-472C-941B-36EA9EEF4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00" y="1962150"/>
            <a:ext cx="5057775" cy="146685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9120D1F-B72F-4761-AA31-C070F6773892}"/>
              </a:ext>
            </a:extLst>
          </p:cNvPr>
          <p:cNvSpPr txBox="1"/>
          <p:nvPr/>
        </p:nvSpPr>
        <p:spPr>
          <a:xfrm>
            <a:off x="5056632" y="3813048"/>
            <a:ext cx="23682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Podemos notar que quando chamamos o </a:t>
            </a:r>
            <a:r>
              <a:rPr lang="pt-BR" dirty="0" err="1"/>
              <a:t>LinearLyout</a:t>
            </a:r>
            <a:r>
              <a:rPr lang="pt-BR" dirty="0"/>
              <a:t> foi inserido junto a largura e a altura 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FC6AA283-EB3B-4FBC-9A5A-5266262ABEBF}"/>
              </a:ext>
            </a:extLst>
          </p:cNvPr>
          <p:cNvCxnSpPr/>
          <p:nvPr/>
        </p:nvCxnSpPr>
        <p:spPr>
          <a:xfrm flipH="1" flipV="1">
            <a:off x="4059936" y="2825496"/>
            <a:ext cx="932688" cy="1275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2513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88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76DE6EF-6AEC-45C2-9864-0E8E4662B061}"/>
              </a:ext>
            </a:extLst>
          </p:cNvPr>
          <p:cNvSpPr txBox="1"/>
          <p:nvPr/>
        </p:nvSpPr>
        <p:spPr>
          <a:xfrm>
            <a:off x="2075688" y="932688"/>
            <a:ext cx="8741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Agora vamos inserir o </a:t>
            </a:r>
            <a:r>
              <a:rPr lang="pt-BR" sz="2400" dirty="0" err="1"/>
              <a:t>textView</a:t>
            </a:r>
            <a:r>
              <a:rPr lang="pt-BR" sz="2400" dirty="0"/>
              <a:t> dentro da linguagem de formatação </a:t>
            </a:r>
            <a:r>
              <a:rPr lang="pt-BR" sz="2400" dirty="0" err="1"/>
              <a:t>LinearLayout</a:t>
            </a:r>
            <a:endParaRPr lang="pt-BR" sz="2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F691207-3271-47D1-A10E-EF8629D02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656" y="2128647"/>
            <a:ext cx="4572000" cy="28384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5406D0F-C44B-422B-A2E7-AD353F1AA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270" y="2013430"/>
            <a:ext cx="5012074" cy="225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2537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89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2B2F294-8EDF-45E9-B237-113DA3E944ED}"/>
              </a:ext>
            </a:extLst>
          </p:cNvPr>
          <p:cNvSpPr txBox="1"/>
          <p:nvPr/>
        </p:nvSpPr>
        <p:spPr>
          <a:xfrm>
            <a:off x="1920240" y="787782"/>
            <a:ext cx="97399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Agora</a:t>
            </a:r>
            <a:r>
              <a:rPr lang="pt-BR" sz="2800" dirty="0"/>
              <a:t> vamos replicar os </a:t>
            </a:r>
            <a:r>
              <a:rPr lang="pt-BR" sz="2800" dirty="0" err="1"/>
              <a:t>texts</a:t>
            </a:r>
            <a:r>
              <a:rPr lang="pt-BR" sz="2800" dirty="0"/>
              <a:t> algumas vezes para ficar igual o modelo abaixo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1A1D8CA-A80B-46F9-9A60-5114E4A7F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2" y="1839772"/>
            <a:ext cx="6638543" cy="340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49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9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A33EA52-55D2-4169-9E4B-9D94E9062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35" y="1547176"/>
            <a:ext cx="6658904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644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90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F396C7A-AFE8-4C4D-873F-2F1433531D3A}"/>
              </a:ext>
            </a:extLst>
          </p:cNvPr>
          <p:cNvSpPr txBox="1"/>
          <p:nvPr/>
        </p:nvSpPr>
        <p:spPr>
          <a:xfrm>
            <a:off x="1600200" y="261249"/>
            <a:ext cx="8010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Precisamos colocar agora uma orientação em nosso projeto, pois ele está na horizontal é necessário passar para vertical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DF9CC29-659B-4308-8861-F300C84F5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17" y="863667"/>
            <a:ext cx="6143642" cy="315285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5E4F177-E233-4C1D-BA3C-512D77B5D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738" y="863688"/>
            <a:ext cx="3600450" cy="580072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A564601-1338-4ED3-A2A4-8F1C8887C2AB}"/>
              </a:ext>
            </a:extLst>
          </p:cNvPr>
          <p:cNvSpPr txBox="1"/>
          <p:nvPr/>
        </p:nvSpPr>
        <p:spPr>
          <a:xfrm>
            <a:off x="531812" y="4089151"/>
            <a:ext cx="5524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para fazer a mudança basta inserir a orientação vertical</a:t>
            </a:r>
          </a:p>
          <a:p>
            <a:endParaRPr lang="pt-BR" sz="24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4C34DBB6-0DB0-4B48-B34C-5C10D79C6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415" y="5587574"/>
            <a:ext cx="5325222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:orientation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="vertical"</a:t>
            </a:r>
            <a:endParaRPr kumimoji="0" lang="pt-BR" altLang="pt-B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1BBB8401-F147-4DA4-858C-7EDD3444DDFB}"/>
              </a:ext>
            </a:extLst>
          </p:cNvPr>
          <p:cNvCxnSpPr>
            <a:cxnSpLocks/>
          </p:cNvCxnSpPr>
          <p:nvPr/>
        </p:nvCxnSpPr>
        <p:spPr>
          <a:xfrm flipV="1">
            <a:off x="5715000" y="2922114"/>
            <a:ext cx="2344738" cy="2665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96F36AD-D44C-471E-983E-FFB16E45944A}"/>
              </a:ext>
            </a:extLst>
          </p:cNvPr>
          <p:cNvSpPr txBox="1"/>
          <p:nvPr/>
        </p:nvSpPr>
        <p:spPr>
          <a:xfrm>
            <a:off x="2292459" y="2209260"/>
            <a:ext cx="402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Sem </a:t>
            </a:r>
            <a:r>
              <a:rPr lang="pt-BR" sz="2400" dirty="0" err="1"/>
              <a:t>orientation</a:t>
            </a:r>
            <a:endParaRPr lang="pt-BR" sz="2400" dirty="0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89D9131C-53FA-455A-BF6B-BA64CBEB43BB}"/>
              </a:ext>
            </a:extLst>
          </p:cNvPr>
          <p:cNvCxnSpPr>
            <a:cxnSpLocks/>
          </p:cNvCxnSpPr>
          <p:nvPr/>
        </p:nvCxnSpPr>
        <p:spPr>
          <a:xfrm flipH="1" flipV="1">
            <a:off x="1005840" y="1378313"/>
            <a:ext cx="1204180" cy="1061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9957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91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F9FB2BE-2E5A-4CA5-BA56-A7C8133D9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1" y="1546478"/>
            <a:ext cx="5799449" cy="168135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1A5F720-1765-4C31-8C04-A770D048B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610" y="0"/>
            <a:ext cx="35041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3564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92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45DB44-230B-4EF4-A6F8-6560E29DCFA0}"/>
              </a:ext>
            </a:extLst>
          </p:cNvPr>
          <p:cNvSpPr txBox="1"/>
          <p:nvPr/>
        </p:nvSpPr>
        <p:spPr>
          <a:xfrm>
            <a:off x="2148840" y="283464"/>
            <a:ext cx="9372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HorizontalScrollView</a:t>
            </a:r>
            <a:r>
              <a:rPr lang="pt-BR" sz="2000" dirty="0"/>
              <a:t>: permite o usuário rolar o elemento na posição horizontal.</a:t>
            </a:r>
          </a:p>
          <a:p>
            <a:r>
              <a:rPr lang="pt-BR" sz="2000" dirty="0"/>
              <a:t> basta fazer algumas mudanças em nossa linha de comando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8A7A089-AD0C-4143-AEDB-63176B4AB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9928" y="4718527"/>
            <a:ext cx="3627147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HorizontalScrollView</a:t>
            </a:r>
            <a:endParaRPr kumimoji="0" lang="pt-BR" altLang="pt-BR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8AEC1F0-35D0-4C19-9F48-F338E15B2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449" y="2139473"/>
            <a:ext cx="9021252" cy="1077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ScrollView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xmlns: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="http://schemas.android.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com/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apk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/res/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android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endParaRPr kumimoji="0" lang="pt-BR" altLang="pt-BR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A4A4813E-345F-497F-A8F3-71CED76C9DE3}"/>
              </a:ext>
            </a:extLst>
          </p:cNvPr>
          <p:cNvCxnSpPr/>
          <p:nvPr/>
        </p:nvCxnSpPr>
        <p:spPr>
          <a:xfrm flipH="1" flipV="1">
            <a:off x="2366128" y="2678082"/>
            <a:ext cx="801278" cy="202589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52211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93</a:t>
            </a:fld>
            <a:endParaRPr lang="pt-BR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2E86856-2032-4DC9-ADC4-4E1A1EF0FA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225" y="1584925"/>
            <a:ext cx="6249660" cy="18158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LinearLayout</a:t>
            </a:r>
            <a:b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   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:layout_width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="match_parent"</a:t>
            </a:r>
            <a:b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:layout_height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="wrap_content"</a:t>
            </a:r>
            <a:b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:orientation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="vertical"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</a:t>
            </a:r>
            <a:endParaRPr kumimoji="0" lang="pt-BR" altLang="pt-BR" sz="5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BD402F2-56F3-40CB-9BA3-8177A043B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4464" y="556949"/>
            <a:ext cx="1931619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wrap_content</a:t>
            </a:r>
            <a:endParaRPr kumimoji="0" lang="pt-BR" altLang="pt-BR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A993798-7D6B-4ACD-A29C-B28416312E3A}"/>
              </a:ext>
            </a:extLst>
          </p:cNvPr>
          <p:cNvCxnSpPr/>
          <p:nvPr/>
        </p:nvCxnSpPr>
        <p:spPr>
          <a:xfrm flipH="1">
            <a:off x="6227064" y="970344"/>
            <a:ext cx="1874520" cy="11784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C49E7BC8-DFFE-4F53-94DE-370CC82B0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9625" y="2521441"/>
            <a:ext cx="1947200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match_parent</a:t>
            </a:r>
            <a:endParaRPr kumimoji="0" lang="pt-BR" altLang="pt-BR" sz="4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798441A7-B36F-4FD0-93B4-EFBF5579A30C}"/>
              </a:ext>
            </a:extLst>
          </p:cNvPr>
          <p:cNvCxnSpPr>
            <a:cxnSpLocks/>
          </p:cNvCxnSpPr>
          <p:nvPr/>
        </p:nvCxnSpPr>
        <p:spPr>
          <a:xfrm flipH="1" flipV="1">
            <a:off x="6730995" y="2645670"/>
            <a:ext cx="1698630" cy="1177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4">
            <a:extLst>
              <a:ext uri="{FF2B5EF4-FFF2-40B4-BE49-F238E27FC236}">
                <a16:creationId xmlns:a16="http://schemas.microsoft.com/office/drawing/2014/main" id="{05D4104F-C129-4050-A1F0-36368F6E89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2344" y="4293544"/>
            <a:ext cx="1439240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horizontal</a:t>
            </a:r>
            <a:endParaRPr kumimoji="0" lang="pt-BR" altLang="pt-B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2598B7DD-A164-4F0D-BD97-CA0FF6AAE846}"/>
              </a:ext>
            </a:extLst>
          </p:cNvPr>
          <p:cNvCxnSpPr>
            <a:cxnSpLocks/>
          </p:cNvCxnSpPr>
          <p:nvPr/>
        </p:nvCxnSpPr>
        <p:spPr>
          <a:xfrm flipH="1" flipV="1">
            <a:off x="5683334" y="3267303"/>
            <a:ext cx="979010" cy="11231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4111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94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3443900-E081-43DA-9B26-7FD3D777A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237" y="295275"/>
            <a:ext cx="3819525" cy="6267450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93D2F8E3-FFA6-479B-ADE0-A3B087B41D96}"/>
              </a:ext>
            </a:extLst>
          </p:cNvPr>
          <p:cNvCxnSpPr>
            <a:cxnSpLocks/>
          </p:cNvCxnSpPr>
          <p:nvPr/>
        </p:nvCxnSpPr>
        <p:spPr>
          <a:xfrm flipH="1" flipV="1">
            <a:off x="7245345" y="1435996"/>
            <a:ext cx="1851030" cy="15548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E7E5D230-5965-46EC-80AA-119EAD8207B2}"/>
              </a:ext>
            </a:extLst>
          </p:cNvPr>
          <p:cNvSpPr txBox="1"/>
          <p:nvPr/>
        </p:nvSpPr>
        <p:spPr>
          <a:xfrm>
            <a:off x="9305925" y="2886075"/>
            <a:ext cx="222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TextView</a:t>
            </a:r>
            <a:endParaRPr lang="pt-BR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12E66777-3804-4E93-A87C-3EC50925C117}"/>
              </a:ext>
            </a:extLst>
          </p:cNvPr>
          <p:cNvCxnSpPr>
            <a:cxnSpLocks/>
          </p:cNvCxnSpPr>
          <p:nvPr/>
        </p:nvCxnSpPr>
        <p:spPr>
          <a:xfrm flipH="1">
            <a:off x="6176164" y="4876800"/>
            <a:ext cx="2291561" cy="14645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5D51D9D2-60C7-4560-BAAB-8260BBE0F1AB}"/>
              </a:ext>
            </a:extLst>
          </p:cNvPr>
          <p:cNvSpPr txBox="1"/>
          <p:nvPr/>
        </p:nvSpPr>
        <p:spPr>
          <a:xfrm>
            <a:off x="8518220" y="4511159"/>
            <a:ext cx="222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Função Scroll/</a:t>
            </a:r>
            <a:r>
              <a:rPr lang="pt-BR" dirty="0" err="1"/>
              <a:t>view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8628318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95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166B47-9E1E-4C49-A667-692AA33574CF}"/>
              </a:ext>
            </a:extLst>
          </p:cNvPr>
          <p:cNvSpPr txBox="1"/>
          <p:nvPr/>
        </p:nvSpPr>
        <p:spPr>
          <a:xfrm>
            <a:off x="2447925" y="695325"/>
            <a:ext cx="826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/>
              <a:t>View</a:t>
            </a:r>
            <a:r>
              <a:rPr lang="pt-BR" sz="2400" dirty="0"/>
              <a:t>  é usado para fazer uma separação na tela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B1CFB5D-7BBF-48B6-9C2E-47D83B7F2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581064"/>
            <a:ext cx="5651099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View</a:t>
            </a:r>
            <a:b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  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:layout_width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wrap_content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:layout_height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wrap_content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endParaRPr kumimoji="0" lang="pt-BR" altLang="pt-BR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8A3FFEA-C92C-4306-9A32-D68CA554D849}"/>
              </a:ext>
            </a:extLst>
          </p:cNvPr>
          <p:cNvSpPr txBox="1"/>
          <p:nvPr/>
        </p:nvSpPr>
        <p:spPr>
          <a:xfrm>
            <a:off x="1543050" y="4019550"/>
            <a:ext cx="6905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elemento </a:t>
            </a:r>
            <a:r>
              <a:rPr lang="pt-BR" dirty="0" err="1"/>
              <a:t>View</a:t>
            </a:r>
            <a:r>
              <a:rPr lang="pt-BR" dirty="0"/>
              <a:t> não recebe </a:t>
            </a:r>
            <a:r>
              <a:rPr lang="pt-BR" dirty="0" err="1"/>
              <a:t>TextView</a:t>
            </a:r>
            <a:endParaRPr lang="pt-BR" dirty="0"/>
          </a:p>
          <a:p>
            <a:r>
              <a:rPr lang="pt-BR" dirty="0"/>
              <a:t>É usado para separação de tela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25949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96</a:t>
            </a:fld>
            <a:endParaRPr lang="pt-BR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4C5FAC7-F587-4183-9942-CFA746E36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275" y="1490008"/>
            <a:ext cx="5302927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View</a:t>
            </a:r>
            <a:b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   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:layout_width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="wrap_content"</a:t>
            </a:r>
            <a:b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:layout_height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="2dp"</a:t>
            </a:r>
            <a:b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:background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="#08ED11"</a:t>
            </a:r>
            <a:b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endParaRPr kumimoji="0" lang="pt-BR" altLang="pt-BR" sz="4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9A5307-FD10-4077-86AA-5B5CEDBB9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687" y="970344"/>
            <a:ext cx="6024426" cy="245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109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97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B626204-EFBC-4917-9E62-034089A9CAEA}"/>
              </a:ext>
            </a:extLst>
          </p:cNvPr>
          <p:cNvSpPr txBox="1"/>
          <p:nvPr/>
        </p:nvSpPr>
        <p:spPr>
          <a:xfrm>
            <a:off x="1838325" y="533400"/>
            <a:ext cx="9258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Se colocarmos uma </a:t>
            </a:r>
            <a:r>
              <a:rPr lang="pt-BR" sz="2400" dirty="0" err="1"/>
              <a:t>margin</a:t>
            </a:r>
            <a:r>
              <a:rPr lang="pt-BR" dirty="0"/>
              <a:t> podemos ver uma pequena separação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A160542-4785-42E9-9847-77938E938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575" y="1556774"/>
            <a:ext cx="6163226" cy="26776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View</a:t>
            </a:r>
            <a:b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   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:layout_width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="wrap_content"</a:t>
            </a:r>
            <a:b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:layout_height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="2dp"</a:t>
            </a:r>
            <a:b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:background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="#08ED11"</a:t>
            </a:r>
            <a:b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:layout_margin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="8dp"</a:t>
            </a:r>
            <a:b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2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endParaRPr kumimoji="0" lang="pt-BR" altLang="pt-BR" sz="5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C726977-DBFC-475C-A327-F699A1C60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087" y="4005072"/>
            <a:ext cx="6897638" cy="260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576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98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A83FCE6-9B73-426E-A035-8467BBD29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562" y="1290637"/>
            <a:ext cx="3738563" cy="3613423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32C50B32-887A-40F4-9E8D-2194C00C2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05" y="1607279"/>
            <a:ext cx="6163226" cy="26776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view</a:t>
            </a:r>
            <a:b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  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:layout_width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wrap_content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:layout_height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="2dp"</a:t>
            </a:r>
            <a:b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:background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="#08ED11"</a:t>
            </a:r>
            <a:b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:layout_margin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="8dp"</a:t>
            </a:r>
            <a:b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endParaRPr kumimoji="0" lang="pt-BR" altLang="pt-B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243356A-E8F9-4DF3-9026-AC3D2F5D7EB4}"/>
              </a:ext>
            </a:extLst>
          </p:cNvPr>
          <p:cNvSpPr txBox="1"/>
          <p:nvPr/>
        </p:nvSpPr>
        <p:spPr>
          <a:xfrm>
            <a:off x="2258568" y="621792"/>
            <a:ext cx="833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Se usarmos o </a:t>
            </a:r>
            <a:r>
              <a:rPr lang="pt-BR" sz="2400" dirty="0" err="1"/>
              <a:t>view</a:t>
            </a:r>
            <a:r>
              <a:rPr lang="pt-BR" sz="2400" dirty="0"/>
              <a:t> com o v minúsculo </a:t>
            </a:r>
          </a:p>
        </p:txBody>
      </p:sp>
    </p:spTree>
    <p:extLst>
      <p:ext uri="{BB962C8B-B14F-4D97-AF65-F5344CB8AC3E}">
        <p14:creationId xmlns:p14="http://schemas.microsoft.com/office/powerpoint/2010/main" val="21819686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D7F1F7-FB12-C8AF-CCFC-E5C970F6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948DA-0000-4D30-AAD1-61C43CCFDFB7}" type="slidenum">
              <a:rPr lang="pt-BR" smtClean="0"/>
              <a:t>99</a:t>
            </a:fld>
            <a:endParaRPr lang="pt-BR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0010CB1-B6E9-476B-A07C-E123FD853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005" y="1152907"/>
            <a:ext cx="6163226" cy="26776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view</a:t>
            </a:r>
            <a:b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  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:layout_width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wrap_content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b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:layout_height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="2dp"</a:t>
            </a:r>
            <a:b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:background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="#08ED11"</a:t>
            </a:r>
            <a:b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android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174AD4"/>
                </a:solidFill>
                <a:effectLst/>
                <a:latin typeface="JetBrains Mono"/>
              </a:rPr>
              <a:t>:layout_margin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="8dp"</a:t>
            </a:r>
            <a:b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/&gt;</a:t>
            </a:r>
            <a:endParaRPr kumimoji="0" lang="pt-BR" altLang="pt-B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B277209-4523-41AD-9BE3-FA4E2B0047E7}"/>
              </a:ext>
            </a:extLst>
          </p:cNvPr>
          <p:cNvSpPr txBox="1"/>
          <p:nvPr/>
        </p:nvSpPr>
        <p:spPr>
          <a:xfrm>
            <a:off x="1798320" y="293459"/>
            <a:ext cx="4297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Trocar para </a:t>
            </a:r>
            <a:r>
              <a:rPr lang="pt-BR" sz="2400" b="1" dirty="0" err="1">
                <a:solidFill>
                  <a:srgbClr val="FF0000"/>
                </a:solidFill>
              </a:rPr>
              <a:t>match_parent</a:t>
            </a:r>
            <a:endParaRPr lang="pt-BR" sz="2400" b="1" dirty="0">
              <a:solidFill>
                <a:srgbClr val="FF0000"/>
              </a:solidFill>
            </a:endParaRP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4D25E2D0-E6CD-491D-B94A-6106312C436F}"/>
              </a:ext>
            </a:extLst>
          </p:cNvPr>
          <p:cNvCxnSpPr>
            <a:cxnSpLocks/>
          </p:cNvCxnSpPr>
          <p:nvPr/>
        </p:nvCxnSpPr>
        <p:spPr>
          <a:xfrm>
            <a:off x="4649724" y="755124"/>
            <a:ext cx="0" cy="103218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6DA3A72A-1AC9-4019-BCE6-695F3599E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424" y="3537858"/>
            <a:ext cx="7277087" cy="270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477305"/>
      </p:ext>
    </p:extLst>
  </p:cSld>
  <p:clrMapOvr>
    <a:masterClrMapping/>
  </p:clrMapOvr>
</p:sld>
</file>

<file path=ppt/theme/theme1.xml><?xml version="1.0" encoding="utf-8"?>
<a:theme xmlns:a="http://schemas.openxmlformats.org/drawingml/2006/main" name="Cacho">
  <a:themeElements>
    <a:clrScheme name="Cacho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Cach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ch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2122</TotalTime>
  <Words>2142</Words>
  <Application>Microsoft Office PowerPoint</Application>
  <PresentationFormat>Widescreen</PresentationFormat>
  <Paragraphs>283</Paragraphs>
  <Slides>130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130</vt:i4>
      </vt:variant>
    </vt:vector>
  </HeadingPairs>
  <TitlesOfParts>
    <vt:vector size="136" baseType="lpstr">
      <vt:lpstr>Arial</vt:lpstr>
      <vt:lpstr>Calibri</vt:lpstr>
      <vt:lpstr>Century Gothic</vt:lpstr>
      <vt:lpstr>JetBrains Mono</vt:lpstr>
      <vt:lpstr>Wingdings 3</vt:lpstr>
      <vt:lpstr>Cacho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Douglas Dos Reis</dc:creator>
  <cp:lastModifiedBy>Douglas Dos Reis</cp:lastModifiedBy>
  <cp:revision>186</cp:revision>
  <dcterms:created xsi:type="dcterms:W3CDTF">2022-04-06T16:27:10Z</dcterms:created>
  <dcterms:modified xsi:type="dcterms:W3CDTF">2023-08-03T18:40:22Z</dcterms:modified>
</cp:coreProperties>
</file>